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</p:sldIdLst>
  <p:sldSz cx="9144000" cy="6858000"/>
  <p:notesSz cx="6858000" cy="9144000"/>
  <p:defaultTextStyle>
    <a:lvl1pPr>
      <a:defRPr>
        <a:latin typeface="Arial"/>
        <a:ea typeface="Arial"/>
        <a:cs typeface="Arial"/>
        <a:sym typeface="Arial"/>
      </a:defRPr>
    </a:lvl1pPr>
    <a:lvl2pPr indent="457200">
      <a:defRPr>
        <a:latin typeface="Arial"/>
        <a:ea typeface="Arial"/>
        <a:cs typeface="Arial"/>
        <a:sym typeface="Arial"/>
      </a:defRPr>
    </a:lvl2pPr>
    <a:lvl3pPr indent="914400">
      <a:defRPr>
        <a:latin typeface="Arial"/>
        <a:ea typeface="Arial"/>
        <a:cs typeface="Arial"/>
        <a:sym typeface="Arial"/>
      </a:defRPr>
    </a:lvl3pPr>
    <a:lvl4pPr indent="1371600">
      <a:defRPr>
        <a:latin typeface="Arial"/>
        <a:ea typeface="Arial"/>
        <a:cs typeface="Arial"/>
        <a:sym typeface="Arial"/>
      </a:defRPr>
    </a:lvl4pPr>
    <a:lvl5pPr indent="1828800">
      <a:defRPr>
        <a:latin typeface="Arial"/>
        <a:ea typeface="Arial"/>
        <a:cs typeface="Arial"/>
        <a:sym typeface="Arial"/>
      </a:defRPr>
    </a:lvl5pPr>
    <a:lvl6pPr indent="2286000">
      <a:defRPr>
        <a:latin typeface="Arial"/>
        <a:ea typeface="Arial"/>
        <a:cs typeface="Arial"/>
        <a:sym typeface="Arial"/>
      </a:defRPr>
    </a:lvl6pPr>
    <a:lvl7pPr indent="2743200">
      <a:defRPr>
        <a:latin typeface="Arial"/>
        <a:ea typeface="Arial"/>
        <a:cs typeface="Arial"/>
        <a:sym typeface="Arial"/>
      </a:defRPr>
    </a:lvl7pPr>
    <a:lvl8pPr indent="3200400">
      <a:defRPr>
        <a:latin typeface="Arial"/>
        <a:ea typeface="Arial"/>
        <a:cs typeface="Arial"/>
        <a:sym typeface="Arial"/>
      </a:defRPr>
    </a:lvl8pPr>
    <a:lvl9pPr indent="3657600">
      <a:defRPr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5DB"/>
          </a:solidFill>
        </a:fill>
      </a:tcStyle>
    </a:wholeTbl>
    <a:band2H>
      <a:tcTxStyle b="def" i="def"/>
      <a:tcStyle>
        <a:tcBdr/>
        <a:fill>
          <a:solidFill>
            <a:srgbClr val="F0F2EE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B592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B592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B592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6E7CB"/>
          </a:solidFill>
        </a:fill>
      </a:tcStyle>
    </a:wholeTbl>
    <a:band2H>
      <a:tcTxStyle b="def" i="def"/>
      <a:tcStyle>
        <a:tcBdr/>
        <a:fill>
          <a:solidFill>
            <a:srgbClr val="FAF3E7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BC29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BC29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BC2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7DEE9"/>
          </a:solidFill>
        </a:fill>
      </a:tcStyle>
    </a:wholeTbl>
    <a:band2H>
      <a:tcTxStyle b="def" i="def"/>
      <a:tcStyle>
        <a:tcBdr/>
        <a:fill>
          <a:solidFill>
            <a:srgbClr val="ECEFF4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9EC2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9EC2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09EC2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B592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B592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>
              <a:defRPr b="1" i="0" strike="noStrike" sz="1679" u="none">
                <a:solidFill>
                  <a:srgbClr val="000000"/>
                </a:solidFill>
                <a:effectLst/>
                <a:latin typeface="Arial"/>
              </a:defRPr>
            </a:pPr>
            <a:r>
              <a:rPr b="1" i="0" strike="noStrike" sz="1679" u="none">
                <a:solidFill>
                  <a:srgbClr val="000000"/>
                </a:solidFill>
                <a:effectLst/>
                <a:latin typeface="Arial"/>
              </a:rPr>
              <a:t>Kostenaufteilung</a:t>
            </a:r>
          </a:p>
        </c:rich>
      </c:tx>
      <c:layout>
        <c:manualLayout>
          <c:xMode val="edge"/>
          <c:yMode val="edge"/>
          <c:x val="0.005"/>
          <c:y val="0.005"/>
          <c:w val="0.516393"/>
          <c:h val="0.308172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05"/>
          <c:y val="0.308172"/>
          <c:w val="0.505809"/>
          <c:h val="0.69182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Umsätze</c:v>
                </c:pt>
              </c:strCache>
            </c:strRef>
          </c:tx>
          <c:spPr>
            <a:gradFill flip="none" rotWithShape="1">
              <a:gsLst>
                <a:gs pos="0">
                  <a:srgbClr val="7A8968"/>
                </a:gs>
                <a:gs pos="80000">
                  <a:srgbClr val="A0B488"/>
                </a:gs>
                <a:gs pos="100000">
                  <a:srgbClr val="A1B688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38100" dist="23000" dir="5400000">
                <a:srgbClr val="000000">
                  <a:alpha val="35000"/>
                </a:srgbClr>
              </a:outerShdw>
            </a:effectLst>
          </c:spPr>
          <c:explosion val="25"/>
          <c:dPt>
            <c:idx val="0"/>
            <c:explosion val="25"/>
            <c:spPr>
              <a:gradFill flip="none" rotWithShape="1">
                <a:gsLst>
                  <a:gs pos="0">
                    <a:srgbClr val="7A8968"/>
                  </a:gs>
                  <a:gs pos="80000">
                    <a:srgbClr val="A0B488"/>
                  </a:gs>
                  <a:gs pos="100000">
                    <a:srgbClr val="A1B688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explosion val="25"/>
            <c:spPr>
              <a:gradFill flip="none" rotWithShape="1">
                <a:gsLst>
                  <a:gs pos="0">
                    <a:srgbClr val="FFA53B"/>
                  </a:gs>
                  <a:gs pos="100000">
                    <a:srgbClr val="FFD6B9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 lvl="0">
                  <a:defRPr b="0" i="0" strike="noStrike" sz="1400" u="none">
                    <a:solidFill>
                      <a:srgbClr val="000000"/>
                    </a:solidFill>
                    <a:effectLst/>
                    <a:latin typeface="Arial"/>
                  </a:defRPr>
                </a:pPr>
                <a:r>
                  <a:rPr b="0" i="0" strike="noStrike" sz="1400" u="none">
                    <a:solidFill>
                      <a:srgbClr val="000000"/>
                    </a:solidFill>
                    <a:effectLst/>
                    <a:latin typeface="Arial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Personal</c:v>
                </c:pt>
                <c:pt idx="1">
                  <c:v>Sonstiges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975000.000000</c:v>
                </c:pt>
                <c:pt idx="1">
                  <c:v>325000.000000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27377"/>
          <c:y val="0.433388"/>
          <c:w val="0.372623"/>
          <c:h val="0.17252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b="0" i="0" strike="noStrike" sz="1400" u="none">
              <a:solidFill>
                <a:srgbClr val="000000"/>
              </a:solidFill>
              <a:effectLst/>
              <a:latin typeface="Arial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>
              <a:defRPr b="1" i="0" strike="noStrike" sz="1679" u="none">
                <a:solidFill>
                  <a:srgbClr val="000000"/>
                </a:solidFill>
                <a:effectLst/>
                <a:latin typeface="Arial"/>
              </a:defRPr>
            </a:pPr>
            <a:r>
              <a:rPr b="1" i="0" strike="noStrike" sz="1679" u="none">
                <a:solidFill>
                  <a:srgbClr val="000000"/>
                </a:solidFill>
                <a:effectLst/>
                <a:latin typeface="Arial"/>
              </a:rPr>
              <a:t>Mögliche Investition</a:t>
            </a:r>
          </a:p>
        </c:rich>
      </c:tx>
      <c:layout>
        <c:manualLayout>
          <c:xMode val="edge"/>
          <c:yMode val="edge"/>
          <c:x val="0.005"/>
          <c:y val="0.005"/>
          <c:w val="0.607784"/>
          <c:h val="0.308172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05"/>
          <c:y val="0.308172"/>
          <c:w val="0.505809"/>
          <c:h val="0.69182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Umsätze</c:v>
                </c:pt>
              </c:strCache>
            </c:strRef>
          </c:tx>
          <c:spPr>
            <a:gradFill flip="none" rotWithShape="1">
              <a:gsLst>
                <a:gs pos="0">
                  <a:srgbClr val="7A8968"/>
                </a:gs>
                <a:gs pos="80000">
                  <a:srgbClr val="A0B488"/>
                </a:gs>
                <a:gs pos="100000">
                  <a:srgbClr val="A1B688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38100" dist="23000" dir="5400000">
                <a:srgbClr val="000000">
                  <a:alpha val="35000"/>
                </a:srgbClr>
              </a:outerShdw>
            </a:effectLst>
          </c:spPr>
          <c:explosion val="0"/>
          <c:dPt>
            <c:idx val="0"/>
            <c:explosion val="0"/>
            <c:spPr>
              <a:gradFill flip="none" rotWithShape="1">
                <a:gsLst>
                  <a:gs pos="0">
                    <a:srgbClr val="7A8968"/>
                  </a:gs>
                  <a:gs pos="80000">
                    <a:srgbClr val="A0B488"/>
                  </a:gs>
                  <a:gs pos="100000">
                    <a:srgbClr val="A1B688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explosion val="0"/>
            <c:spPr>
              <a:gradFill flip="none" rotWithShape="1">
                <a:gsLst>
                  <a:gs pos="0">
                    <a:srgbClr val="FFA53B"/>
                  </a:gs>
                  <a:gs pos="100000">
                    <a:srgbClr val="FFD6B9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 lvl="0">
                  <a:defRPr b="0" i="0" strike="noStrike" sz="1400" u="none">
                    <a:solidFill>
                      <a:srgbClr val="000000"/>
                    </a:solidFill>
                    <a:effectLst/>
                    <a:latin typeface="Arial"/>
                  </a:defRPr>
                </a:pPr>
                <a:r>
                  <a:rPr b="0" i="0" strike="noStrike" sz="1400" u="none">
                    <a:solidFill>
                      <a:srgbClr val="000000"/>
                    </a:solidFill>
                    <a:effectLst/>
                    <a:latin typeface="Arial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Personal</c:v>
                </c:pt>
                <c:pt idx="1">
                  <c:v>Sonstiges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169000.000000</c:v>
                </c:pt>
                <c:pt idx="1">
                  <c:v>42000.000000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27377"/>
          <c:y val="0.433388"/>
          <c:w val="0.372623"/>
          <c:h val="0.17252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b="0" i="0" strike="noStrike" sz="1400" u="none">
              <a:solidFill>
                <a:srgbClr val="000000"/>
              </a:solidFill>
              <a:effectLst/>
              <a:latin typeface="Arial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>
              <a:defRPr b="1" i="0" strike="noStrike" sz="1679" u="none">
                <a:solidFill>
                  <a:srgbClr val="000000"/>
                </a:solidFill>
                <a:effectLst/>
                <a:latin typeface="Arial"/>
              </a:defRPr>
            </a:pPr>
            <a:r>
              <a:rPr b="1" i="0" strike="noStrike" sz="1679" u="none">
                <a:solidFill>
                  <a:srgbClr val="000000"/>
                </a:solidFill>
                <a:effectLst/>
                <a:latin typeface="Arial"/>
              </a:rPr>
              <a:t>Mögliche Investitionen</a:t>
            </a:r>
          </a:p>
        </c:rich>
      </c:tx>
      <c:layout>
        <c:manualLayout>
          <c:xMode val="edge"/>
          <c:yMode val="edge"/>
          <c:x val="0.005"/>
          <c:y val="0.005"/>
          <c:w val="0.681577"/>
          <c:h val="0.308172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005"/>
          <c:y val="0.308172"/>
          <c:w val="0.505809"/>
          <c:h val="0.69182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Umsätze</c:v>
                </c:pt>
              </c:strCache>
            </c:strRef>
          </c:tx>
          <c:spPr>
            <a:gradFill flip="none" rotWithShape="1">
              <a:gsLst>
                <a:gs pos="0">
                  <a:srgbClr val="7A8968"/>
                </a:gs>
                <a:gs pos="80000">
                  <a:srgbClr val="A0B488"/>
                </a:gs>
                <a:gs pos="100000">
                  <a:srgbClr val="A1B688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sx="100000" sy="100000" kx="0" ky="0" algn="tl" rotWithShape="1" blurRad="38100" dist="23000" dir="5400000">
                <a:srgbClr val="000000">
                  <a:alpha val="35000"/>
                </a:srgbClr>
              </a:outerShdw>
            </a:effectLst>
          </c:spPr>
          <c:explosion val="0"/>
          <c:dPt>
            <c:idx val="0"/>
            <c:explosion val="0"/>
            <c:spPr>
              <a:gradFill flip="none" rotWithShape="1">
                <a:gsLst>
                  <a:gs pos="0">
                    <a:srgbClr val="7A8968"/>
                  </a:gs>
                  <a:gs pos="80000">
                    <a:srgbClr val="A0B488"/>
                  </a:gs>
                  <a:gs pos="100000">
                    <a:srgbClr val="A1B688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explosion val="0"/>
            <c:spPr>
              <a:gradFill flip="none" rotWithShape="1">
                <a:gsLst>
                  <a:gs pos="0">
                    <a:srgbClr val="FFA53B"/>
                  </a:gs>
                  <a:gs pos="100000">
                    <a:srgbClr val="FFD6B9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tl" rotWithShape="1" blurRad="38100" dist="23000" dir="5400000">
                  <a:srgbClr val="000000">
                    <a:alpha val="35000"/>
                  </a:srgbClr>
                </a:outerShdw>
              </a:effectLst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 lvl="0">
                    <a:def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defRPr>
                  </a:pPr>
                  <a:r>
                    <a:rPr b="0" i="0" strike="noStrike" sz="1400" u="none">
                      <a:solidFill>
                        <a:srgbClr val="000000"/>
                      </a:solidFill>
                      <a:effectLst/>
                      <a:latin typeface="Arial"/>
                    </a:rPr>
                    <a:t/>
                  </a: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 lvl="0">
                  <a:defRPr b="0" i="0" strike="noStrike" sz="1400" u="none">
                    <a:solidFill>
                      <a:srgbClr val="000000"/>
                    </a:solidFill>
                    <a:effectLst/>
                    <a:latin typeface="Arial"/>
                  </a:defRPr>
                </a:pPr>
                <a:r>
                  <a:rPr b="0" i="0" strike="noStrike" sz="1400" u="none">
                    <a:solidFill>
                      <a:srgbClr val="000000"/>
                    </a:solidFill>
                    <a:effectLst/>
                    <a:latin typeface="Arial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Personal</c:v>
                </c:pt>
                <c:pt idx="1">
                  <c:v>Sonstiges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780000.000000</c:v>
                </c:pt>
                <c:pt idx="1">
                  <c:v>195000.000000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27377"/>
          <c:y val="0.433388"/>
          <c:w val="0.372623"/>
          <c:h val="0.17252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b="0" i="0" strike="noStrike" sz="1400" u="none">
              <a:solidFill>
                <a:srgbClr val="000000"/>
              </a:solidFill>
              <a:effectLst/>
              <a:latin typeface="Arial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Das Hochschulmarketing wird zur eierlegenden Wollmilchsau. An allen Fronten werden die Benutzer abgeholt. Jedes Gerät und jede Software wird kompatibel werden.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Consumeration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BYOD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Das Hochschulmarketing wird zur eierlegenden Wollmilchsau. An allen Fronten werden die Benutzer abgeholt. Jedes Gerät und jede Software wird kompatibel werden.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Consumeration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BYOD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Das Hochschulmarketing wird zur eierlegenden Wollmilchsau. An allen Fronten werden die Benutzer abgeholt. Jedes Gerät und jede Software wird kompatibel werden.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Consumeration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BYOD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Das Hochschulmarketing wird zur eierlegenden Wollmilchsau. An allen Fronten werden die Benutzer abgeholt. Jedes Gerät und jede Software wird kompatibel werden.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Consumeration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BYOD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Das Hochschulmarketing wird zur eierlegenden Wollmilchsau. An allen Fronten werden die Benutzer abgeholt. Jedes Gerät und jede Software wird kompatibel werden.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Consumeration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-&gt; BYOD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869160"/>
            <a:ext cx="9144000" cy="1988841"/>
          </a:xfrm>
          <a:prstGeom prst="rect">
            <a:avLst/>
          </a:prstGeom>
          <a:solidFill>
            <a:srgbClr val="CCD8E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685800" y="1273175"/>
            <a:ext cx="7772400" cy="3184525"/>
          </a:xfrm>
          <a:prstGeom prst="rect">
            <a:avLst/>
          </a:prstGeom>
        </p:spPr>
        <p:txBody>
          <a:bodyPr anchor="ctr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683568" y="4941168"/>
            <a:ext cx="7776865" cy="191683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1</a:t>
            </a:r>
            <a:endParaRPr sz="28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2</a:t>
            </a:r>
            <a:endParaRPr sz="28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3</a:t>
            </a:r>
            <a:endParaRPr sz="28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4</a:t>
            </a:r>
            <a:endParaRPr sz="28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5</a:t>
            </a:r>
          </a:p>
        </p:txBody>
      </p:sp>
      <p:pic>
        <p:nvPicPr>
          <p:cNvPr id="12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8228" y="470132"/>
            <a:ext cx="31115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/>
        </p:nvSpPr>
        <p:spPr>
          <a:xfrm>
            <a:off x="0" y="0"/>
            <a:ext cx="9144000" cy="620688"/>
          </a:xfrm>
          <a:prstGeom prst="rect">
            <a:avLst/>
          </a:prstGeom>
          <a:solidFill>
            <a:srgbClr val="4E75A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body" idx="1"/>
          </p:nvPr>
        </p:nvSpPr>
        <p:spPr>
          <a:xfrm>
            <a:off x="1763688" y="5301207"/>
            <a:ext cx="5544616" cy="155679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Textebene 1</a:t>
            </a:r>
            <a:endParaRPr sz="1400"/>
          </a:p>
          <a:p>
            <a:pPr lvl="1">
              <a:defRPr sz="1800"/>
            </a:pPr>
            <a:r>
              <a:rPr sz="1400"/>
              <a:t>Textebene 2</a:t>
            </a:r>
            <a:endParaRPr sz="1400"/>
          </a:p>
          <a:p>
            <a:pPr lvl="2">
              <a:defRPr sz="1800"/>
            </a:pPr>
            <a:r>
              <a:rPr sz="1400"/>
              <a:t>Textebene 3</a:t>
            </a:r>
            <a:endParaRPr sz="1400"/>
          </a:p>
          <a:p>
            <a:pPr lvl="3">
              <a:defRPr sz="1800"/>
            </a:pPr>
            <a:r>
              <a:rPr sz="1400"/>
              <a:t>Textebene 4</a:t>
            </a:r>
            <a:endParaRPr sz="1400"/>
          </a:p>
          <a:p>
            <a:pPr lvl="4">
              <a:defRPr sz="1800"/>
            </a:pPr>
            <a:r>
              <a:rPr sz="1400"/>
              <a:t>Textebene 5</a:t>
            </a:r>
          </a:p>
        </p:txBody>
      </p:sp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6629400" y="0"/>
            <a:ext cx="2057400" cy="6126163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468312" y="2780927"/>
            <a:ext cx="8208144" cy="387474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Shape 63"/>
          <p:cNvSpPr/>
          <p:nvPr/>
        </p:nvSpPr>
        <p:spPr>
          <a:xfrm>
            <a:off x="467543" y="1628799"/>
            <a:ext cx="8208914" cy="453650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468312" y="1628775"/>
            <a:ext cx="4967784" cy="52292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" name="Shape 69"/>
          <p:cNvSpPr/>
          <p:nvPr/>
        </p:nvSpPr>
        <p:spPr>
          <a:xfrm>
            <a:off x="467543" y="1628799"/>
            <a:ext cx="8208914" cy="453650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4868862"/>
            <a:ext cx="9144000" cy="1989137"/>
          </a:xfrm>
          <a:prstGeom prst="rect">
            <a:avLst/>
          </a:prstGeom>
          <a:solidFill>
            <a:srgbClr val="CCD8E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74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7575" y="469900"/>
            <a:ext cx="3111500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0" y="-1"/>
            <a:ext cx="9144000" cy="620715"/>
          </a:xfrm>
          <a:prstGeom prst="rect">
            <a:avLst/>
          </a:prstGeom>
          <a:solidFill>
            <a:srgbClr val="4E75A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Shape 76"/>
          <p:cNvSpPr/>
          <p:nvPr/>
        </p:nvSpPr>
        <p:spPr>
          <a:xfrm>
            <a:off x="0" y="6453187"/>
            <a:ext cx="9144000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" name="Shape 77"/>
          <p:cNvSpPr/>
          <p:nvPr>
            <p:ph type="title"/>
          </p:nvPr>
        </p:nvSpPr>
        <p:spPr>
          <a:xfrm>
            <a:off x="685800" y="1273175"/>
            <a:ext cx="7772400" cy="3184525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xfrm>
            <a:off x="683568" y="4941168"/>
            <a:ext cx="7776865" cy="19168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1</a:t>
            </a:r>
            <a:endParaRPr sz="28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2</a:t>
            </a:r>
            <a:endParaRPr sz="28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3</a:t>
            </a:r>
            <a:endParaRPr sz="28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4</a:t>
            </a:r>
            <a:endParaRPr sz="28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Textebene 5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xfrm>
            <a:off x="8172450" y="6520973"/>
            <a:ext cx="971550" cy="26924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0" y="6453187"/>
            <a:ext cx="9144000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Shape 82"/>
          <p:cNvSpPr/>
          <p:nvPr/>
        </p:nvSpPr>
        <p:spPr>
          <a:xfrm>
            <a:off x="468312" y="1628775"/>
            <a:ext cx="8207376" cy="453707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Shape 83"/>
          <p:cNvSpPr/>
          <p:nvPr/>
        </p:nvSpPr>
        <p:spPr>
          <a:xfrm>
            <a:off x="0" y="6453187"/>
            <a:ext cx="9144000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457200" y="1628775"/>
            <a:ext cx="8229600" cy="52292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xfrm>
            <a:off x="8172450" y="6520973"/>
            <a:ext cx="971550" cy="26924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89" name="Shape 89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90" name="Shape 90"/>
          <p:cNvSpPr/>
          <p:nvPr/>
        </p:nvSpPr>
        <p:spPr>
          <a:xfrm>
            <a:off x="-1" y="4868862"/>
            <a:ext cx="9144002" cy="1989138"/>
          </a:xfrm>
          <a:prstGeom prst="rect">
            <a:avLst/>
          </a:prstGeom>
          <a:solidFill>
            <a:srgbClr val="CCD8E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pic>
        <p:nvPicPr>
          <p:cNvPr id="91" name="image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7575" y="469900"/>
            <a:ext cx="3111500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-1" y="0"/>
            <a:ext cx="9144002" cy="620713"/>
          </a:xfrm>
          <a:prstGeom prst="rect">
            <a:avLst/>
          </a:prstGeom>
          <a:solidFill>
            <a:srgbClr val="4E75A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93" name="Shape 93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95" name="Shape 95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 lIns="44999" tIns="44999" rIns="44999" bIns="44999" anchor="ctr"/>
          <a:lstStyle>
            <a:lvl1pPr defTabSz="449262">
              <a:lnSpc>
                <a:spcPct val="93000"/>
              </a:lnSpc>
              <a:defRPr b="0" sz="1800">
                <a:solidFill>
                  <a:srgbClr val="000000"/>
                </a:solidFill>
              </a:defRPr>
            </a:lvl1pPr>
          </a:lstStyle>
          <a:p>
            <a:pPr lvl="0"/>
            <a:r>
              <a:t>Titeltext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1pPr>
            <a:lvl2pPr marL="342900" indent="1143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2pPr>
            <a:lvl3pPr marL="342900" indent="5715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3pPr>
            <a:lvl4pPr marL="342900" indent="10287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4pPr>
            <a:lvl5pPr marL="342900" indent="14859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Textebene 1</a:t>
            </a:r>
            <a:endParaRPr sz="3200"/>
          </a:p>
          <a:p>
            <a:pPr lvl="1">
              <a:defRPr sz="1800"/>
            </a:pPr>
            <a:r>
              <a:rPr sz="3200"/>
              <a:t>Textebene 2</a:t>
            </a:r>
            <a:endParaRPr sz="3200"/>
          </a:p>
          <a:p>
            <a:pPr lvl="2">
              <a:defRPr sz="1800"/>
            </a:pPr>
            <a:r>
              <a:rPr sz="3200"/>
              <a:t>Textebene 3</a:t>
            </a:r>
            <a:endParaRPr sz="3200"/>
          </a:p>
          <a:p>
            <a:pPr lvl="3">
              <a:defRPr sz="1800"/>
            </a:pPr>
            <a:r>
              <a:rPr sz="3200"/>
              <a:t>Textebene 4</a:t>
            </a:r>
            <a:endParaRPr sz="3200"/>
          </a:p>
          <a:p>
            <a:pPr lvl="4">
              <a:defRPr sz="1800"/>
            </a:pPr>
            <a:r>
              <a:rPr sz="32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99" name="Shape 99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00" name="Shape 100"/>
          <p:cNvSpPr/>
          <p:nvPr/>
        </p:nvSpPr>
        <p:spPr>
          <a:xfrm>
            <a:off x="-10795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02" name="Shape 102"/>
          <p:cNvSpPr/>
          <p:nvPr>
            <p:ph type="title"/>
          </p:nvPr>
        </p:nvSpPr>
        <p:spPr>
          <a:xfrm>
            <a:off x="457200" y="274637"/>
            <a:ext cx="8228013" cy="1141413"/>
          </a:xfrm>
          <a:prstGeom prst="rect">
            <a:avLst/>
          </a:prstGeom>
        </p:spPr>
        <p:txBody>
          <a:bodyPr lIns="44999" tIns="44999" rIns="44999" bIns="44999" anchor="t"/>
          <a:lstStyle>
            <a:lvl1pPr defTabSz="449262">
              <a:lnSpc>
                <a:spcPct val="93000"/>
              </a:lnSpc>
              <a:defRPr b="0" sz="1800">
                <a:solidFill>
                  <a:srgbClr val="000000"/>
                </a:solidFill>
              </a:defRPr>
            </a:lvl1pPr>
          </a:lstStyle>
          <a:p>
            <a:pPr lvl="0"/>
            <a:r>
              <a:t>Titeltext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xfrm>
            <a:off x="457200" y="1412875"/>
            <a:ext cx="4038600" cy="760413"/>
          </a:xfrm>
          <a:prstGeom prst="rect">
            <a:avLst/>
          </a:prstGeom>
        </p:spPr>
        <p:txBody>
          <a:bodyPr lIns="44999" tIns="44999" rIns="44999" bIns="44999" anchor="b">
            <a:noAutofit/>
          </a:bodyPr>
          <a:lstStyle>
            <a:lvl1pPr defTabSz="449262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1pPr>
            <a:lvl2pPr marL="342900" indent="114300" defTabSz="449262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2pPr>
            <a:lvl3pPr marL="342900" indent="571500" defTabSz="449262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3pPr>
            <a:lvl4pPr marL="342900" indent="1028700" defTabSz="449262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4pPr>
            <a:lvl5pPr marL="342900" indent="1485900" defTabSz="449262">
              <a:lnSpc>
                <a:spcPct val="93000"/>
              </a:lnSpc>
              <a:spcBef>
                <a:spcPts val="1400"/>
              </a:spcBef>
              <a:buSzTx/>
              <a:buFontTx/>
              <a:buNone/>
            </a:lvl5pPr>
          </a:lstStyle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19" name="Shape 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06" name="Shape 106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07" name="Shape 107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1" name="Shape 111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2" name="Shape 112"/>
          <p:cNvSpPr/>
          <p:nvPr/>
        </p:nvSpPr>
        <p:spPr>
          <a:xfrm>
            <a:off x="-11113" y="6453187"/>
            <a:ext cx="9144001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6" name="Shape 116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7" name="Shape 117"/>
          <p:cNvSpPr/>
          <p:nvPr/>
        </p:nvSpPr>
        <p:spPr>
          <a:xfrm>
            <a:off x="-10795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1" name="Shape 121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2" name="Shape 122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24" name="Shape 124"/>
          <p:cNvSpPr/>
          <p:nvPr>
            <p:ph type="title"/>
          </p:nvPr>
        </p:nvSpPr>
        <p:spPr>
          <a:xfrm>
            <a:off x="457200" y="274637"/>
            <a:ext cx="8228013" cy="1325563"/>
          </a:xfrm>
          <a:prstGeom prst="rect">
            <a:avLst/>
          </a:prstGeom>
        </p:spPr>
        <p:txBody>
          <a:bodyPr lIns="44999" tIns="44999" rIns="44999" bIns="44999" anchor="t"/>
          <a:lstStyle>
            <a:lvl1pPr defTabSz="449262">
              <a:lnSpc>
                <a:spcPct val="93000"/>
              </a:lnSpc>
              <a:defRPr b="0" sz="1800">
                <a:solidFill>
                  <a:srgbClr val="000000"/>
                </a:solidFill>
              </a:defRPr>
            </a:lvl1pPr>
          </a:lstStyle>
          <a:p>
            <a:pPr lvl="0"/>
            <a:r>
              <a:t>Titeltext</a:t>
            </a:r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7" name="Shape 127"/>
          <p:cNvSpPr/>
          <p:nvPr/>
        </p:nvSpPr>
        <p:spPr>
          <a:xfrm>
            <a:off x="468312" y="1628775"/>
            <a:ext cx="8208963" cy="4535488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8" name="Shape 128"/>
          <p:cNvSpPr/>
          <p:nvPr/>
        </p:nvSpPr>
        <p:spPr>
          <a:xfrm>
            <a:off x="-1" y="6453187"/>
            <a:ext cx="9144002" cy="404813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449262">
              <a:lnSpc>
                <a:spcPct val="93000"/>
              </a:lnSpc>
            </a:pP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8172450" y="6453187"/>
            <a:ext cx="969963" cy="349222"/>
          </a:xfrm>
          <a:prstGeom prst="rect">
            <a:avLst/>
          </a:prstGeom>
        </p:spPr>
        <p:txBody>
          <a:bodyPr lIns="44999" tIns="44999" rIns="44999" bIns="44999" anchor="t"/>
          <a:lstStyle>
            <a:lvl1pPr algn="l" defTabSz="449262">
              <a:tabLst>
                <a:tab pos="723900" algn="l"/>
              </a:tabLst>
              <a:defRPr sz="18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sp>
        <p:nvSpPr>
          <p:cNvPr id="130" name="Shape 130"/>
          <p:cNvSpPr/>
          <p:nvPr>
            <p:ph type="title"/>
          </p:nvPr>
        </p:nvSpPr>
        <p:spPr>
          <a:xfrm>
            <a:off x="685800" y="2130425"/>
            <a:ext cx="7772400" cy="1755775"/>
          </a:xfrm>
          <a:prstGeom prst="rect">
            <a:avLst/>
          </a:prstGeom>
        </p:spPr>
        <p:txBody>
          <a:bodyPr lIns="44999" tIns="44999" rIns="44999" bIns="44999" anchor="t"/>
          <a:lstStyle>
            <a:lvl1pPr defTabSz="449262">
              <a:lnSpc>
                <a:spcPct val="93000"/>
              </a:lnSpc>
              <a:defRPr b="0" sz="1800">
                <a:solidFill>
                  <a:srgbClr val="000000"/>
                </a:solidFill>
              </a:defRPr>
            </a:lvl1pPr>
          </a:lstStyle>
          <a:p>
            <a:pPr lvl="0"/>
            <a:r>
              <a:t>Titeltext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1pPr>
            <a:lvl2pPr marL="342900" indent="1143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2pPr>
            <a:lvl3pPr marL="342900" indent="5715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3pPr>
            <a:lvl4pPr marL="342900" indent="10287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4pPr>
            <a:lvl5pPr marL="342900" indent="1485900" algn="ctr" defTabSz="449262">
              <a:lnSpc>
                <a:spcPct val="93000"/>
              </a:lnSpc>
              <a:spcBef>
                <a:spcPts val="0"/>
              </a:spcBef>
              <a:buSzTx/>
              <a:buFont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Textebene 1</a:t>
            </a:r>
            <a:endParaRPr sz="3200"/>
          </a:p>
          <a:p>
            <a:pPr lvl="1">
              <a:defRPr sz="1800"/>
            </a:pPr>
            <a:r>
              <a:rPr sz="3200"/>
              <a:t>Textebene 2</a:t>
            </a:r>
            <a:endParaRPr sz="3200"/>
          </a:p>
          <a:p>
            <a:pPr lvl="2">
              <a:defRPr sz="1800"/>
            </a:pPr>
            <a:r>
              <a:rPr sz="3200"/>
              <a:t>Textebene 3</a:t>
            </a:r>
            <a:endParaRPr sz="3200"/>
          </a:p>
          <a:p>
            <a:pPr lvl="3">
              <a:defRPr sz="1800"/>
            </a:pPr>
            <a:r>
              <a:rPr sz="3200"/>
              <a:t>Textebene 4</a:t>
            </a:r>
            <a:endParaRPr sz="3200"/>
          </a:p>
          <a:p>
            <a:pPr lvl="4">
              <a:defRPr sz="1800"/>
            </a:pPr>
            <a:r>
              <a:rPr sz="3200"/>
              <a:t>Textebene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611560" y="3068959"/>
            <a:ext cx="7920881" cy="1512169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22" name="Shape 22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457200" y="1412775"/>
            <a:ext cx="4040188" cy="7621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 lvl="0">
              <a:defRPr b="0" sz="1800"/>
            </a:pPr>
            <a:r>
              <a:rPr b="1" sz="2400"/>
              <a:t>Textebene 1</a:t>
            </a:r>
            <a:endParaRPr b="1" sz="2400"/>
          </a:p>
          <a:p>
            <a:pPr lvl="1">
              <a:defRPr b="0" sz="1800"/>
            </a:pPr>
            <a:r>
              <a:rPr b="1" sz="2400"/>
              <a:t>Textebene 2</a:t>
            </a:r>
            <a:endParaRPr b="1" sz="2400"/>
          </a:p>
          <a:p>
            <a:pPr lvl="2">
              <a:defRPr b="0" sz="1800"/>
            </a:pPr>
            <a:r>
              <a:rPr b="1" sz="2400"/>
              <a:t>Textebene 3</a:t>
            </a:r>
            <a:endParaRPr b="1" sz="2400"/>
          </a:p>
          <a:p>
            <a:pPr lvl="3">
              <a:defRPr b="0" sz="1800"/>
            </a:pPr>
            <a:r>
              <a:rPr b="1" sz="2400"/>
              <a:t>Textebene 4</a:t>
            </a:r>
            <a:endParaRPr b="1" sz="2400"/>
          </a:p>
          <a:p>
            <a:pPr lvl="4">
              <a:defRPr b="0" sz="1800"/>
            </a:pPr>
            <a:r>
              <a:rPr b="1" sz="2400"/>
              <a:t>Textebene 5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Textebene 1</a:t>
            </a:r>
            <a:endParaRPr sz="3200"/>
          </a:p>
          <a:p>
            <a:pPr lvl="1">
              <a:defRPr sz="1800"/>
            </a:pPr>
            <a:r>
              <a:rPr sz="3200"/>
              <a:t>Textebene 2</a:t>
            </a:r>
            <a:endParaRPr sz="3200"/>
          </a:p>
          <a:p>
            <a:pPr lvl="2">
              <a:defRPr sz="1800"/>
            </a:pPr>
            <a:r>
              <a:rPr sz="3200"/>
              <a:t>Textebene 3</a:t>
            </a:r>
            <a:endParaRPr sz="3200"/>
          </a:p>
          <a:p>
            <a:pPr lvl="3">
              <a:defRPr sz="1800"/>
            </a:pPr>
            <a:r>
              <a:rPr sz="3200"/>
              <a:t>Textebene 4</a:t>
            </a:r>
            <a:endParaRPr sz="3200"/>
          </a:p>
          <a:p>
            <a:pPr lvl="4">
              <a:defRPr sz="1800"/>
            </a:pPr>
            <a:r>
              <a:rPr sz="3200"/>
              <a:t>Textebene 5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1619671" y="3010644"/>
            <a:ext cx="5486401" cy="228123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xfrm>
            <a:off x="1619671" y="5301207"/>
            <a:ext cx="5486401" cy="155679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sz="1400"/>
              <a:t>Textebene 1</a:t>
            </a:r>
            <a:endParaRPr sz="1400"/>
          </a:p>
          <a:p>
            <a:pPr lvl="1">
              <a:defRPr sz="1800"/>
            </a:pPr>
            <a:r>
              <a:rPr sz="1400"/>
              <a:t>Textebene 2</a:t>
            </a:r>
            <a:endParaRPr sz="1400"/>
          </a:p>
          <a:p>
            <a:pPr lvl="2">
              <a:defRPr sz="1800"/>
            </a:pPr>
            <a:r>
              <a:rPr sz="1400"/>
              <a:t>Textebene 3</a:t>
            </a:r>
            <a:endParaRPr sz="1400"/>
          </a:p>
          <a:p>
            <a:pPr lvl="3">
              <a:defRPr sz="1800"/>
            </a:pPr>
            <a:r>
              <a:rPr sz="1400"/>
              <a:t>Textebene 4</a:t>
            </a:r>
            <a:endParaRPr sz="1400"/>
          </a:p>
          <a:p>
            <a:pPr lvl="4">
              <a:defRPr sz="1800"/>
            </a:pPr>
            <a:r>
              <a:rPr sz="1400"/>
              <a:t>Textebene 5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467543" y="1628799"/>
            <a:ext cx="8208914" cy="4536506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Titeltext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457200" y="1628799"/>
            <a:ext cx="8229600" cy="522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/>
            </a:pPr>
            <a:r>
              <a:rPr sz="2800"/>
              <a:t>Textebene 1</a:t>
            </a:r>
            <a:endParaRPr sz="2800"/>
          </a:p>
          <a:p>
            <a:pPr lvl="1">
              <a:defRPr sz="1800"/>
            </a:pPr>
            <a:r>
              <a:rPr sz="2800"/>
              <a:t>Textebene 2</a:t>
            </a:r>
            <a:endParaRPr sz="2800"/>
          </a:p>
          <a:p>
            <a:pPr lvl="2">
              <a:defRPr sz="1800"/>
            </a:pPr>
            <a:r>
              <a:rPr sz="2800"/>
              <a:t>Textebene 3</a:t>
            </a:r>
            <a:endParaRPr sz="2800"/>
          </a:p>
          <a:p>
            <a:pPr lvl="3">
              <a:defRPr sz="1800"/>
            </a:pPr>
            <a:r>
              <a:rPr sz="2800"/>
              <a:t>Textebene 4</a:t>
            </a:r>
            <a:endParaRPr sz="2800"/>
          </a:p>
          <a:p>
            <a:pPr lvl="4">
              <a:defRPr sz="1800"/>
            </a:pPr>
            <a:r>
              <a:rPr sz="2800"/>
              <a:t>Textebene 5</a:t>
            </a:r>
          </a:p>
        </p:txBody>
      </p:sp>
      <p:sp>
        <p:nvSpPr>
          <p:cNvPr id="6" name="Shape 6"/>
          <p:cNvSpPr/>
          <p:nvPr/>
        </p:nvSpPr>
        <p:spPr>
          <a:xfrm>
            <a:off x="0" y="6453335"/>
            <a:ext cx="9144000" cy="404665"/>
          </a:xfrm>
          <a:prstGeom prst="rect">
            <a:avLst/>
          </a:prstGeom>
          <a:solidFill>
            <a:srgbClr val="B3C5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8172399" y="6523541"/>
            <a:ext cx="971601" cy="26425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spd="med" advClick="1"/>
  <p:txStyles>
    <p:titleStyle>
      <a:lvl1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1pPr>
      <a:lvl2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2pPr>
      <a:lvl3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3pPr>
      <a:lvl4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4pPr>
      <a:lvl5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5pPr>
      <a:lvl6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6pPr>
      <a:lvl7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7pPr>
      <a:lvl8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8pPr>
      <a:lvl9pPr>
        <a:defRPr b="1" sz="2600">
          <a:solidFill>
            <a:srgbClr val="4E75A3"/>
          </a:solidFill>
          <a:latin typeface="Arial"/>
          <a:ea typeface="Arial"/>
          <a:cs typeface="Arial"/>
          <a:sym typeface="Arial"/>
        </a:defRPr>
      </a:lvl9pPr>
    </p:titleStyle>
    <p:bodyStyle>
      <a:lvl1pPr marL="342900" indent="-342900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1pPr>
      <a:lvl2pPr marL="790575" indent="-333375">
        <a:spcBef>
          <a:spcPts val="600"/>
        </a:spcBef>
        <a:buSzPct val="100000"/>
        <a:buFont typeface="Arial"/>
        <a:buChar char="o"/>
        <a:defRPr sz="2800">
          <a:latin typeface="Arial"/>
          <a:ea typeface="Arial"/>
          <a:cs typeface="Arial"/>
          <a:sym typeface="Arial"/>
        </a:defRPr>
      </a:lvl2pPr>
      <a:lvl3pPr marL="1234439" indent="-320039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3pPr>
      <a:lvl4pPr marL="1727200" indent="-355600">
        <a:spcBef>
          <a:spcPts val="600"/>
        </a:spcBef>
        <a:buSzPct val="100000"/>
        <a:buFont typeface="Arial"/>
        <a:buChar char="–"/>
        <a:defRPr sz="2800">
          <a:latin typeface="Arial"/>
          <a:ea typeface="Arial"/>
          <a:cs typeface="Arial"/>
          <a:sym typeface="Arial"/>
        </a:defRPr>
      </a:lvl4pPr>
      <a:lvl5pPr marL="2184400" indent="-355600">
        <a:spcBef>
          <a:spcPts val="600"/>
        </a:spcBef>
        <a:buSzPct val="100000"/>
        <a:buFont typeface="Arial"/>
        <a:buChar char="»"/>
        <a:defRPr sz="2800">
          <a:latin typeface="Arial"/>
          <a:ea typeface="Arial"/>
          <a:cs typeface="Arial"/>
          <a:sym typeface="Arial"/>
        </a:defRPr>
      </a:lvl5pPr>
      <a:lvl6pPr marL="2606039" indent="-320039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6pPr>
      <a:lvl7pPr marL="3063239" indent="-320039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7pPr>
      <a:lvl8pPr marL="3520440" indent="-320040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8pPr>
      <a:lvl9pPr marL="3977640" indent="-320040">
        <a:spcBef>
          <a:spcPts val="600"/>
        </a:spcBef>
        <a:buSzPct val="100000"/>
        <a:buFont typeface="Arial"/>
        <a:buChar char="•"/>
        <a:defRPr sz="2800">
          <a:latin typeface="Arial"/>
          <a:ea typeface="Arial"/>
          <a:cs typeface="Arial"/>
          <a:sym typeface="Arial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indent="457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indent="18288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indent="27432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indent="3657600" algn="r">
        <a:defRPr sz="12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jpe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2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3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13189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136" name="Shape 136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832104">
              <a:defRPr sz="2366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366">
                <a:solidFill>
                  <a:srgbClr val="4E75A3"/>
                </a:solidFill>
              </a:rPr>
              <a:t>Potentielle Neuordnung des Informationsmanagements einer kleineren Fachhochschule auf der Grundlage bestehender Lösungen an deutschen Hochschulen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Einleitung</a:t>
            </a:r>
          </a:p>
        </p:txBody>
      </p:sp>
      <p:sp>
        <p:nvSpPr>
          <p:cNvPr id="138" name="Shape 13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7200" y="634999"/>
            <a:ext cx="8470900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Aufbau des Informationsmanagements nach Krcmar</a:t>
            </a:r>
          </a:p>
        </p:txBody>
      </p:sp>
      <p:sp>
        <p:nvSpPr>
          <p:cNvPr id="193" name="Shape 193"/>
          <p:cNvSpPr/>
          <p:nvPr/>
        </p:nvSpPr>
        <p:spPr>
          <a:xfrm>
            <a:off x="457200" y="1665287"/>
            <a:ext cx="5014913" cy="4169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marL="287866" indent="-287866" defTabSz="449262">
              <a:spcBef>
                <a:spcPts val="1400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sz="2400"/>
              <a:t>Helmut Krcmar</a:t>
            </a:r>
            <a:endParaRPr sz="2400"/>
          </a:p>
          <a:p>
            <a:pPr lvl="0" marL="287866" indent="-287866" defTabSz="449262">
              <a:spcBef>
                <a:spcPts val="1400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sz="2400"/>
              <a:t>* 1954 in Hanau</a:t>
            </a:r>
            <a:endParaRPr sz="2400"/>
          </a:p>
          <a:p>
            <a:pPr lvl="0" marL="287866" indent="-287866" defTabSz="449262">
              <a:spcBef>
                <a:spcPts val="1400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sz="2400"/>
              <a:t>Studium Wirtschaftswissenschaft</a:t>
            </a:r>
            <a:endParaRPr sz="2400"/>
          </a:p>
          <a:p>
            <a:pPr lvl="0" marL="287866" indent="-287866" defTabSz="449262">
              <a:spcBef>
                <a:spcPts val="1400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sz="2400"/>
              <a:t>Lehrstuhl Wirtschaftsinformatik TU München</a:t>
            </a:r>
            <a:endParaRPr sz="2400"/>
          </a:p>
          <a:p>
            <a:pPr lvl="0" marL="287866" indent="-287866" defTabSz="449262">
              <a:spcBef>
                <a:spcPts val="1400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sz="2400"/>
              <a:t>fokussierte, strukturierte Darstellung der Grundzüge des INM</a:t>
            </a:r>
            <a:endParaRPr sz="2400"/>
          </a:p>
        </p:txBody>
      </p:sp>
      <p:pic>
        <p:nvPicPr>
          <p:cNvPr id="194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8612" y="1804898"/>
            <a:ext cx="3260726" cy="3951289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96" name="Shape 196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97" name="Shape 197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468312" y="1628775"/>
            <a:ext cx="8208963" cy="4428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Ressource Information betriebswirtschaftlich sinnvoll einsetzen</a:t>
            </a:r>
            <a:endParaRPr sz="20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sz="24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Kernbereiche:</a:t>
            </a:r>
            <a:endParaRPr sz="20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400"/>
              <a:t>	</a:t>
            </a:r>
            <a:r>
              <a:t>Management der Informationswirtschaft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	Management der Informationssysteme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	Management der Informations- und Kommunikationstechnik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sz="24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Grundbegriffe:</a:t>
            </a:r>
            <a:endParaRPr sz="2000"/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400"/>
              <a:t>	</a:t>
            </a:r>
            <a:r>
              <a:t>Information 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	Management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	Informationssysteme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	Informations- und Kommunikationstechnik</a:t>
            </a:r>
          </a:p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br/>
          </a:p>
        </p:txBody>
      </p:sp>
      <p:pic>
        <p:nvPicPr>
          <p:cNvPr id="20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3537" y="3959225"/>
            <a:ext cx="3240088" cy="220345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>
            <p:ph type="title"/>
          </p:nvPr>
        </p:nvSpPr>
        <p:spPr>
          <a:xfrm>
            <a:off x="457200" y="634999"/>
            <a:ext cx="8470900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Aufbau des Informationsmanagements nach Krcmar</a:t>
            </a:r>
          </a:p>
        </p:txBody>
      </p:sp>
      <p:sp>
        <p:nvSpPr>
          <p:cNvPr id="202" name="Shape 20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03" name="Shape 203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04" name="Shape 204"/>
          <p:cNvSpPr/>
          <p:nvPr>
            <p:ph type="sldNum" sz="quarter" idx="2"/>
          </p:nvPr>
        </p:nvSpPr>
        <p:spPr>
          <a:xfrm>
            <a:off x="81470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457200" y="1628774"/>
            <a:ext cx="8218488" cy="3434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marL="380823" indent="-379236" defTabSz="449262">
              <a:spcBef>
                <a:spcPts val="1400"/>
              </a:spcBef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Modell des INM basiert auf Krcmars Definition:</a:t>
            </a:r>
            <a:endParaRPr sz="2000"/>
          </a:p>
          <a:p>
            <a:pPr lvl="0" marL="286014" indent="-284427" defTabSz="449262">
              <a:spcBef>
                <a:spcPts val="1400"/>
              </a:spcBef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1500"/>
              <a:t>„Informationsmanagement ist das Management der Informationswirtschaft, der Informationssysteme, der Informations- und Kommunikationstechnik sowie der übergreifenden Führungsaufgaben. Das Ziel des IM ist es, den im Hinblick auf die Unternehmensziele bestmöglichen Einsatz der Ressource </a:t>
            </a:r>
            <a:br>
              <a:rPr sz="1500"/>
            </a:br>
            <a:r>
              <a:rPr sz="1500"/>
              <a:t>Information zu gewährleisten. IM ist </a:t>
            </a:r>
            <a:br>
              <a:rPr sz="1500"/>
            </a:br>
            <a:r>
              <a:rPr sz="1500"/>
              <a:t>sowohl Management als auch Technik-                                                                                    disziplin und gehört zu den elementaren                                                                                 Bestandteilen der Unternehmensführung.“</a:t>
            </a:r>
            <a:endParaRPr sz="1500"/>
          </a:p>
          <a:p>
            <a:pPr lvl="0" marL="341312" indent="-339725" defTabSz="449262"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sz="1500"/>
          </a:p>
          <a:p>
            <a:pPr lvl="0" marL="380823" indent="-379236" defTabSz="449262">
              <a:spcBef>
                <a:spcPts val="1400"/>
              </a:spcBef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3 Ebenen und ein ebenen-</a:t>
            </a:r>
            <a:br>
              <a:rPr sz="2000"/>
            </a:br>
            <a:r>
              <a:rPr sz="2000"/>
              <a:t>übergreifender Aufgabenblock </a:t>
            </a:r>
          </a:p>
        </p:txBody>
      </p:sp>
      <p:pic>
        <p:nvPicPr>
          <p:cNvPr id="20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1387" y="3284537"/>
            <a:ext cx="3959226" cy="29130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457200" y="634999"/>
            <a:ext cx="8470900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Aufbau des Informationsmanagements nach Krcmar</a:t>
            </a:r>
          </a:p>
        </p:txBody>
      </p:sp>
      <p:sp>
        <p:nvSpPr>
          <p:cNvPr id="209" name="Shape 209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10" name="Shape 210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11" name="Shape 211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68312" y="273050"/>
            <a:ext cx="8675688" cy="86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600">
                <a:solidFill>
                  <a:srgbClr val="4E75A3"/>
                </a:solidFill>
              </a:rPr>
              <a:t>Aufbau des Informationsmanagements nach Krcmar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Informationslebenszyklus</a:t>
            </a:r>
          </a:p>
        </p:txBody>
      </p:sp>
      <p:pic>
        <p:nvPicPr>
          <p:cNvPr id="214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887" y="1717675"/>
            <a:ext cx="6624638" cy="43561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16" name="Shape 216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17" name="Shape 217"/>
          <p:cNvSpPr/>
          <p:nvPr>
            <p:ph type="sldNum" sz="quarter" idx="2"/>
          </p:nvPr>
        </p:nvSpPr>
        <p:spPr>
          <a:xfrm>
            <a:off x="8159750" y="6521982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457200" y="274637"/>
            <a:ext cx="8399463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600">
                <a:solidFill>
                  <a:srgbClr val="4E75A3"/>
                </a:solidFill>
              </a:rPr>
              <a:t>Aufbau des Informationsmanagements nach Krcmar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Software-Einführung</a:t>
            </a:r>
          </a:p>
        </p:txBody>
      </p:sp>
      <p:sp>
        <p:nvSpPr>
          <p:cNvPr id="220" name="Shape 220"/>
          <p:cNvSpPr/>
          <p:nvPr/>
        </p:nvSpPr>
        <p:spPr>
          <a:xfrm>
            <a:off x="468312" y="1628775"/>
            <a:ext cx="8208963" cy="4069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marL="380823" indent="-3792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Standard-Software oder Selfmade-Software</a:t>
            </a:r>
            <a:endParaRPr sz="2000"/>
          </a:p>
          <a:p>
            <a:pPr lvl="0" marL="380823" indent="-3792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Meilensteine:</a:t>
            </a:r>
            <a:endParaRPr sz="2000"/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Installation</a:t>
            </a:r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Schulung des Personals</a:t>
            </a:r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Inbetriebnahme</a:t>
            </a:r>
            <a:br/>
          </a:p>
          <a:p>
            <a:pPr lvl="0" marL="380823" indent="-3792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Varianten</a:t>
            </a:r>
            <a:r>
              <a:rPr sz="2400"/>
              <a:t>:</a:t>
            </a:r>
            <a:endParaRPr sz="2400"/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Stichtagsumstellung</a:t>
            </a:r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Parallelisierung</a:t>
            </a:r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Teilweise Einführung</a:t>
            </a:r>
          </a:p>
          <a:p>
            <a:pPr lvl="1" marL="800100" indent="-34131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Versionsumstellung</a:t>
            </a:r>
            <a:br/>
          </a:p>
          <a:p>
            <a:pPr lvl="0" marL="380823" indent="-3792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Technochange</a:t>
            </a:r>
            <a:r>
              <a:rPr sz="2400"/>
              <a:t> </a:t>
            </a:r>
            <a:endParaRPr sz="2400"/>
          </a:p>
          <a:p>
            <a:pPr lvl="0" marL="380823" indent="-3792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Softwareentwicklungsmodelle</a:t>
            </a:r>
          </a:p>
        </p:txBody>
      </p:sp>
      <p:pic>
        <p:nvPicPr>
          <p:cNvPr id="22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8325" y="5024437"/>
            <a:ext cx="4319588" cy="109855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23" name="Shape 223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24" name="Shape 224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xfrm>
            <a:off x="457200" y="561974"/>
            <a:ext cx="8229600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Management der Schnittstellen zu den Informationsempfängern</a:t>
            </a:r>
          </a:p>
        </p:txBody>
      </p:sp>
      <p:sp>
        <p:nvSpPr>
          <p:cNvPr id="227" name="Shape 227"/>
          <p:cNvSpPr/>
          <p:nvPr/>
        </p:nvSpPr>
        <p:spPr>
          <a:xfrm>
            <a:off x="468312" y="1628775"/>
            <a:ext cx="8208963" cy="357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marL="317323" indent="-3157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Schnittstelle = „Berührungspunkt“</a:t>
            </a:r>
            <a:br>
              <a:rPr sz="2000"/>
            </a:br>
            <a:endParaRPr sz="2000"/>
          </a:p>
          <a:p>
            <a:pPr lvl="0" marL="317323" indent="-3157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Grundlagenkenntnisse: Digital-Natives-Generation</a:t>
            </a:r>
            <a:br>
              <a:rPr sz="2000"/>
            </a:br>
            <a:endParaRPr sz="2000"/>
          </a:p>
          <a:p>
            <a:pPr lvl="0" marL="317323" indent="-3157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Qualität der Informationen</a:t>
            </a:r>
            <a:endParaRPr sz="2000"/>
          </a:p>
          <a:p>
            <a:pPr lvl="1" marL="742950" indent="-28416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Selektion gegen Informationsüberflutung</a:t>
            </a:r>
          </a:p>
          <a:p>
            <a:pPr lvl="1" marL="742950" indent="-284162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t>Informationsbedarfsdeckung</a:t>
            </a:r>
            <a:br/>
            <a:endParaRPr sz="2400"/>
          </a:p>
          <a:p>
            <a:pPr lvl="0" marL="317323" indent="-3157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Feedback-Möglichkeit seitens der Informationsempfänger</a:t>
            </a:r>
            <a:endParaRPr sz="2000"/>
          </a:p>
          <a:p>
            <a:pPr lvl="0" marL="284162" indent="-282575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</a:p>
          <a:p>
            <a:pPr lvl="0" marL="317323" indent="-315736" defTabSz="449262">
              <a:buClr>
                <a:srgbClr val="000000"/>
              </a:buClr>
              <a:buSzPct val="45000"/>
              <a:buFont typeface="Arial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Dynamisches Gleichgewicht zwischen Informationsangebot und -nachfrage</a:t>
            </a:r>
          </a:p>
        </p:txBody>
      </p:sp>
      <p:sp>
        <p:nvSpPr>
          <p:cNvPr id="228" name="Shape 22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29" name="Shape 229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30" name="Shape 230"/>
          <p:cNvSpPr/>
          <p:nvPr>
            <p:ph type="sldNum" sz="quarter" idx="2"/>
          </p:nvPr>
        </p:nvSpPr>
        <p:spPr>
          <a:xfrm>
            <a:off x="81470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xfrm>
            <a:off x="647699" y="792162"/>
            <a:ext cx="4967289" cy="4537076"/>
          </a:xfrm>
          <a:prstGeom prst="rect">
            <a:avLst/>
          </a:prstGeom>
        </p:spPr>
        <p:txBody>
          <a:bodyPr lIns="44999" tIns="44999" rIns="44999" bIns="44999">
            <a:normAutofit fontScale="100000" lnSpcReduction="0"/>
          </a:bodyPr>
          <a:lstStyle/>
          <a:p>
            <a:pPr lvl="0" marL="0" indent="0" algn="l">
              <a:lnSpc>
                <a:spcPct val="100000"/>
              </a:lnSpc>
              <a:spcBef>
                <a:spcPts val="14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800"/>
            </a:pPr>
          </a:p>
        </p:txBody>
      </p:sp>
      <p:sp>
        <p:nvSpPr>
          <p:cNvPr id="234" name="Shape 234"/>
          <p:cNvSpPr/>
          <p:nvPr/>
        </p:nvSpPr>
        <p:spPr>
          <a:xfrm>
            <a:off x="685800" y="690562"/>
            <a:ext cx="7772400" cy="86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Qualitätsmanagement der Informationsprozesse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235" name="Shape 235"/>
          <p:cNvSpPr/>
          <p:nvPr/>
        </p:nvSpPr>
        <p:spPr>
          <a:xfrm>
            <a:off x="685800" y="1773237"/>
            <a:ext cx="8169275" cy="417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000"/>
              <a:t>Phasen des Qualitätsmanagement-Prozesses:</a:t>
            </a:r>
            <a:br>
              <a:rPr b="1" sz="2000"/>
            </a:br>
            <a:br>
              <a:rPr b="1" sz="2000"/>
            </a:br>
            <a:r>
              <a:rPr sz="2000"/>
              <a:t>	1. 	Ist-Zustand definieren </a:t>
            </a:r>
            <a:br>
              <a:rPr sz="2000"/>
            </a:br>
            <a:r>
              <a:rPr sz="2000"/>
              <a:t>	    	Schwachstellen erfassen</a:t>
            </a:r>
            <a:br>
              <a:rPr sz="2000"/>
            </a:br>
            <a:r>
              <a:rPr sz="2000"/>
              <a:t>	    	Maßnahmen bilden</a:t>
            </a:r>
            <a:br>
              <a:rPr sz="2000"/>
            </a:br>
            <a:br>
              <a:rPr sz="2000"/>
            </a:br>
            <a:r>
              <a:rPr sz="2000"/>
              <a:t>	2. 	Durchführung und stetige Überwachung</a:t>
            </a:r>
            <a:br>
              <a:rPr sz="2000"/>
            </a:br>
            <a:r>
              <a:rPr sz="2000"/>
              <a:t>          	ggfs. Gegensteuerung</a:t>
            </a:r>
            <a:br>
              <a:rPr sz="2000"/>
            </a:br>
            <a:br>
              <a:rPr sz="2000"/>
            </a:br>
            <a:r>
              <a:rPr sz="2000"/>
              <a:t> 	3. 	Feedback- und Feedforward-Analyse</a:t>
            </a:r>
            <a:br>
              <a:rPr sz="2000"/>
            </a:br>
            <a:r>
              <a:rPr sz="2000"/>
              <a:t>		Gewonnene Erkenntnisse als Basis für weitere Maßnahmen</a:t>
            </a:r>
            <a:br>
              <a:rPr sz="2000"/>
            </a:br>
            <a:br>
              <a:rPr sz="2000"/>
            </a:br>
          </a:p>
        </p:txBody>
      </p:sp>
      <p:sp>
        <p:nvSpPr>
          <p:cNvPr id="236" name="Shape 23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37" name="Shape 237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38" name="Shape 238"/>
          <p:cNvSpPr/>
          <p:nvPr>
            <p:ph type="sldNum" sz="quarter" idx="2"/>
          </p:nvPr>
        </p:nvSpPr>
        <p:spPr>
          <a:xfrm>
            <a:off x="8159750" y="6519862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685800" y="690562"/>
            <a:ext cx="7772400" cy="86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Qualitätsmanagement der Informationsprozesse</a:t>
            </a:r>
            <a:br>
              <a:rPr b="1" sz="2600">
                <a:solidFill>
                  <a:srgbClr val="4E75A3"/>
                </a:solidFill>
              </a:rPr>
            </a:br>
            <a:r>
              <a:rPr sz="2600">
                <a:solidFill>
                  <a:srgbClr val="4E75A3"/>
                </a:solidFill>
              </a:rPr>
              <a:t> </a:t>
            </a:r>
          </a:p>
        </p:txBody>
      </p:sp>
      <p:sp>
        <p:nvSpPr>
          <p:cNvPr id="241" name="Shape 241"/>
          <p:cNvSpPr/>
          <p:nvPr/>
        </p:nvSpPr>
        <p:spPr>
          <a:xfrm>
            <a:off x="685800" y="1773237"/>
            <a:ext cx="8169275" cy="387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000"/>
              <a:t>Hauptziel: </a:t>
            </a:r>
            <a:r>
              <a:rPr sz="2000"/>
              <a:t>Durchlaufzeiten verringern nach Bleicher</a:t>
            </a:r>
            <a:br>
              <a:rPr sz="2000"/>
            </a:br>
            <a:br>
              <a:rPr sz="2000"/>
            </a:br>
            <a:r>
              <a:rPr sz="2000"/>
              <a:t>	</a:t>
            </a:r>
            <a:br>
              <a:rPr sz="2000"/>
            </a:br>
            <a:r>
              <a:rPr sz="2000"/>
              <a:t>	- Zusammenfassen von Aktivitäten</a:t>
            </a:r>
            <a:br>
              <a:rPr sz="2000"/>
            </a:br>
            <a:br>
              <a:rPr sz="2000"/>
            </a:br>
            <a:br>
              <a:rPr sz="2000"/>
            </a:br>
            <a:br>
              <a:rPr sz="2000"/>
            </a:br>
            <a:r>
              <a:rPr sz="2000"/>
              <a:t>	- Parallelisieren zur Reduktion </a:t>
            </a:r>
            <a:br>
              <a:rPr sz="2000"/>
            </a:br>
            <a:r>
              <a:rPr sz="2000"/>
              <a:t>	  von Abhängigkeiten</a:t>
            </a:r>
            <a:br>
              <a:rPr sz="2000"/>
            </a:br>
            <a:br>
              <a:rPr sz="2000"/>
            </a:br>
            <a:br>
              <a:rPr sz="2000"/>
            </a:br>
            <a:br>
              <a:rPr sz="2000"/>
            </a:br>
            <a:r>
              <a:rPr sz="2000"/>
              <a:t>	- Ergänzen zur Qualitätssicherung</a:t>
            </a:r>
          </a:p>
        </p:txBody>
      </p:sp>
      <p:pic>
        <p:nvPicPr>
          <p:cNvPr id="242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3737" y="2443162"/>
            <a:ext cx="2901951" cy="1049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9450" y="3671887"/>
            <a:ext cx="2952750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59450" y="4938712"/>
            <a:ext cx="2952750" cy="1254126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46" name="Shape 246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47" name="Shape 247"/>
          <p:cNvSpPr/>
          <p:nvPr>
            <p:ph type="sldNum" sz="quarter" idx="2"/>
          </p:nvPr>
        </p:nvSpPr>
        <p:spPr>
          <a:xfrm>
            <a:off x="81470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685800" y="690562"/>
            <a:ext cx="7772400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Qualitätsmanagement der Informationsprozesse</a:t>
            </a:r>
            <a:r>
              <a:rPr sz="2600">
                <a:solidFill>
                  <a:srgbClr val="4E75A3"/>
                </a:solidFill>
              </a:rPr>
              <a:t> </a:t>
            </a:r>
          </a:p>
        </p:txBody>
      </p:sp>
      <p:sp>
        <p:nvSpPr>
          <p:cNvPr id="250" name="Shape 250"/>
          <p:cNvSpPr/>
          <p:nvPr/>
        </p:nvSpPr>
        <p:spPr>
          <a:xfrm>
            <a:off x="685800" y="1773237"/>
            <a:ext cx="8169275" cy="387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000"/>
              <a:t>Besonderheiten an Hochschulen</a:t>
            </a:r>
            <a:br>
              <a:rPr b="1" sz="2000"/>
            </a:br>
            <a:r>
              <a:rPr sz="2000"/>
              <a:t>· Umsetzungsverantwortung liegt bei Hochschulleitung</a:t>
            </a:r>
            <a:br>
              <a:rPr sz="2000"/>
            </a:br>
            <a:r>
              <a:rPr sz="2000"/>
              <a:t>· Fachbereiche und Präsidium unterlegen, arbeiten eigenverantwortlich</a:t>
            </a:r>
            <a:br>
              <a:rPr sz="2000"/>
            </a:br>
            <a:r>
              <a:rPr sz="2000"/>
              <a:t>· Kombination von Vielzahl an Entscheidungsträgern</a:t>
            </a:r>
            <a:br>
              <a:rPr sz="2000"/>
            </a:br>
            <a:br>
              <a:rPr sz="2000"/>
            </a:br>
            <a:r>
              <a:rPr sz="2000"/>
              <a:t>·</a:t>
            </a:r>
            <a:r>
              <a:rPr b="1" sz="2000"/>
              <a:t> Schwierigkeit:</a:t>
            </a:r>
            <a:r>
              <a:rPr sz="2000"/>
              <a:t> </a:t>
            </a:r>
            <a:br>
              <a:rPr sz="2000"/>
            </a:br>
            <a:r>
              <a:rPr sz="2000"/>
              <a:t>  Zentrale Gültigkeit des QM für alle Parteien</a:t>
            </a:r>
            <a:br>
              <a:rPr sz="2000"/>
            </a:br>
            <a:br>
              <a:rPr sz="2000"/>
            </a:br>
            <a:r>
              <a:rPr b="1" sz="2000"/>
              <a:t>Mit etabliertem Werkzeug zum Ziel: IT Balanced Scorecard</a:t>
            </a:r>
            <a:br>
              <a:rPr b="1" sz="2000"/>
            </a:br>
            <a:br>
              <a:rPr b="1" sz="2000"/>
            </a:br>
            <a:r>
              <a:rPr sz="2000"/>
              <a:t>· Eingabe → Verarbeitung → Ausgabe → Resultat</a:t>
            </a:r>
            <a:br>
              <a:rPr sz="2000"/>
            </a:br>
            <a:r>
              <a:rPr sz="2000"/>
              <a:t>· Feedback- und Feedforward-Kommunikation</a:t>
            </a:r>
            <a:br>
              <a:rPr sz="2000"/>
            </a:br>
          </a:p>
        </p:txBody>
      </p:sp>
      <p:sp>
        <p:nvSpPr>
          <p:cNvPr id="251" name="Shape 25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52" name="Shape 252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53" name="Shape 253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685800" y="690562"/>
            <a:ext cx="7772400" cy="86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Anwendung des Informationsmanagements 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am Beispiel von Hochschulen </a:t>
            </a:r>
            <a:r>
              <a:rPr sz="2600">
                <a:solidFill>
                  <a:srgbClr val="4E75A3"/>
                </a:solidFill>
              </a:rPr>
              <a:t> </a:t>
            </a:r>
          </a:p>
        </p:txBody>
      </p:sp>
      <p:sp>
        <p:nvSpPr>
          <p:cNvPr id="256" name="Shape 256"/>
          <p:cNvSpPr/>
          <p:nvPr/>
        </p:nvSpPr>
        <p:spPr>
          <a:xfrm>
            <a:off x="685800" y="1773237"/>
            <a:ext cx="8169275" cy="3586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· Immatrikulations- und Prüfungsamt als interne Informationszentrale</a:t>
            </a:r>
            <a:br>
              <a:rPr sz="2000"/>
            </a:br>
            <a:br>
              <a:rPr sz="2000"/>
            </a:br>
            <a:r>
              <a:rPr sz="2000"/>
              <a:t>· bei Immatrikulation: Daten ins HIS</a:t>
            </a:r>
            <a:br>
              <a:rPr sz="2000"/>
            </a:br>
            <a:r>
              <a:rPr sz="2000"/>
              <a:t>	- minimiert Arbeitsaufwand für erneute Datenerfassung</a:t>
            </a:r>
            <a:br>
              <a:rPr sz="2000"/>
            </a:br>
            <a:r>
              <a:rPr sz="2000"/>
              <a:t>	- Daten stets konsistent</a:t>
            </a:r>
            <a:br>
              <a:rPr sz="2000"/>
            </a:br>
            <a:br>
              <a:rPr sz="2000"/>
            </a:br>
            <a:r>
              <a:rPr sz="2000"/>
              <a:t>· mittels Zugriffsrechten Dateneinsicht differenzieren</a:t>
            </a:r>
            <a:br>
              <a:rPr sz="2000"/>
            </a:br>
            <a:br>
              <a:rPr sz="2000"/>
            </a:br>
            <a:r>
              <a:rPr sz="2000"/>
              <a:t>· automatisch generierte Mails bei Datenänderung</a:t>
            </a:r>
            <a:br>
              <a:rPr sz="2000"/>
            </a:br>
            <a:r>
              <a:rPr sz="2000"/>
              <a:t>	- minimieren Abstimmungsmodalitäten</a:t>
            </a:r>
            <a:br>
              <a:rPr sz="2000"/>
            </a:br>
            <a:br>
              <a:rPr sz="2000"/>
            </a:br>
            <a:r>
              <a:rPr sz="2000"/>
              <a:t>· </a:t>
            </a:r>
            <a:r>
              <a:rPr b="1" sz="2000"/>
              <a:t>nach außen:</a:t>
            </a:r>
            <a:r>
              <a:rPr sz="2000"/>
              <a:t> aktuelle und zentrale Infos an Studierende</a:t>
            </a:r>
          </a:p>
        </p:txBody>
      </p:sp>
      <p:sp>
        <p:nvSpPr>
          <p:cNvPr id="257" name="Shape 257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58" name="Shape 258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59" name="Shape 259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142" name="Shape 14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Warum Informationsmanagement?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immer mehr Daten / potentielle Informationen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höhere Anforderungen an IT-Struktur (z.B. mobile Geräte)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effizientere Nutzung möglich</a:t>
            </a:r>
          </a:p>
        </p:txBody>
      </p:sp>
      <p:sp>
        <p:nvSpPr>
          <p:cNvPr id="144" name="Shape 14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45" name="Shape 145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685800" y="690562"/>
            <a:ext cx="7772400" cy="866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Anwendung des Informationsmanagements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am Beispiel von Hochschulen </a:t>
            </a:r>
            <a:r>
              <a:rPr sz="2600">
                <a:solidFill>
                  <a:srgbClr val="4E75A3"/>
                </a:solidFill>
              </a:rPr>
              <a:t> </a:t>
            </a:r>
          </a:p>
        </p:txBody>
      </p:sp>
      <p:sp>
        <p:nvSpPr>
          <p:cNvPr id="262" name="Shape 262"/>
          <p:cNvSpPr/>
          <p:nvPr/>
        </p:nvSpPr>
        <p:spPr>
          <a:xfrm>
            <a:off x="685800" y="1773237"/>
            <a:ext cx="8169275" cy="3586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b="1" sz="2000"/>
              <a:t>Bibliotheken</a:t>
            </a:r>
            <a:br>
              <a:rPr b="1" sz="2000"/>
            </a:br>
            <a:br>
              <a:rPr b="1" sz="2000"/>
            </a:br>
            <a:r>
              <a:rPr sz="2000"/>
              <a:t>· Interne EDV-Optimierung zur Messung von Bestand / Leihverhalten</a:t>
            </a:r>
            <a:br>
              <a:rPr sz="2000"/>
            </a:br>
            <a:r>
              <a:rPr sz="2000"/>
              <a:t>· Kooperationen mit anderen Hochschulen für umfassende Ausleihe</a:t>
            </a:r>
            <a:br>
              <a:rPr sz="2000"/>
            </a:br>
            <a:r>
              <a:rPr sz="2000"/>
              <a:t>· Externe Kommunikationsverbesserung</a:t>
            </a:r>
            <a:br>
              <a:rPr sz="2000"/>
            </a:br>
            <a:r>
              <a:rPr sz="2000"/>
              <a:t>  	- www-Online-Katalog, Newsletter</a:t>
            </a:r>
            <a:br>
              <a:rPr sz="2000"/>
            </a:br>
            <a:br>
              <a:rPr sz="2000"/>
            </a:br>
            <a:r>
              <a:rPr b="1" sz="2000"/>
              <a:t>Rechnerpools</a:t>
            </a:r>
            <a:br>
              <a:rPr b="1" sz="2000"/>
            </a:br>
            <a:r>
              <a:rPr sz="2000"/>
              <a:t> </a:t>
            </a:r>
            <a:br>
              <a:rPr sz="2000"/>
            </a:br>
            <a:r>
              <a:rPr sz="2000"/>
              <a:t>· Zentrale Reservierungen, Belegungspläne im HIS</a:t>
            </a:r>
            <a:br>
              <a:rPr sz="2000"/>
            </a:br>
            <a:r>
              <a:rPr sz="2000"/>
              <a:t>	- verhindern Doppelbelegungen und </a:t>
            </a:r>
            <a:br>
              <a:rPr sz="2000"/>
            </a:br>
            <a:r>
              <a:rPr sz="2000"/>
              <a:t>	- Verzögerungen bei Raumsuche</a:t>
            </a:r>
          </a:p>
        </p:txBody>
      </p:sp>
      <p:sp>
        <p:nvSpPr>
          <p:cNvPr id="263" name="Shape 263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64" name="Shape 264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265" name="Shape 265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268" name="Shape 268"/>
          <p:cNvSpPr/>
          <p:nvPr>
            <p:ph type="title"/>
          </p:nvPr>
        </p:nvSpPr>
        <p:spPr>
          <a:xfrm>
            <a:off x="685800" y="2130425"/>
            <a:ext cx="8134671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Trends des INM an Hochschulen</a:t>
            </a:r>
          </a:p>
        </p:txBody>
      </p:sp>
      <p:sp>
        <p:nvSpPr>
          <p:cNvPr id="269" name="Shape 269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Aurelian Hermand, Oliver Seidel</a:t>
            </a:r>
          </a:p>
        </p:txBody>
      </p:sp>
      <p:sp>
        <p:nvSpPr>
          <p:cNvPr id="270" name="Shape 27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71" name="Shape 271"/>
          <p:cNvSpPr/>
          <p:nvPr>
            <p:ph type="sldNum" sz="quarter" idx="2"/>
          </p:nvPr>
        </p:nvSpPr>
        <p:spPr>
          <a:xfrm>
            <a:off x="81723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274" name="Shape 27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Inhaltsverzeichnis</a:t>
            </a:r>
          </a:p>
        </p:txBody>
      </p:sp>
      <p:sp>
        <p:nvSpPr>
          <p:cNvPr id="275" name="Shape 275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306160" indent="-306160">
              <a:defRPr sz="1800"/>
            </a:pPr>
            <a:r>
              <a:rPr sz="2500"/>
              <a:t>Orientierungen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Serviceorientierung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Prozessorientierung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Konklusion Service- und Prozessorientierung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Neue Medien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Consumeration, BYOD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Dokumentenverwaltung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Außendarstellung und Marketing</a:t>
            </a:r>
          </a:p>
        </p:txBody>
      </p:sp>
      <p:sp>
        <p:nvSpPr>
          <p:cNvPr id="276" name="Shape 27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77" name="Shape 277"/>
          <p:cNvSpPr/>
          <p:nvPr>
            <p:ph type="sldNum" sz="quarter" idx="2"/>
          </p:nvPr>
        </p:nvSpPr>
        <p:spPr>
          <a:xfrm>
            <a:off x="81723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280" name="Shape 280"/>
          <p:cNvSpPr/>
          <p:nvPr>
            <p:ph type="title"/>
          </p:nvPr>
        </p:nvSpPr>
        <p:spPr>
          <a:xfrm>
            <a:off x="611559" y="3068959"/>
            <a:ext cx="7920882" cy="151217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4E75A3"/>
                </a:solidFill>
              </a:rPr>
              <a:t>Orientierungen im Informationsmanagement</a:t>
            </a:r>
          </a:p>
        </p:txBody>
      </p:sp>
      <p:sp>
        <p:nvSpPr>
          <p:cNvPr id="281" name="Shape 28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82" name="Shape 282"/>
          <p:cNvSpPr/>
          <p:nvPr>
            <p:ph type="sldNum" sz="quarter" idx="2"/>
          </p:nvPr>
        </p:nvSpPr>
        <p:spPr>
          <a:xfrm>
            <a:off x="81723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285" name="Shape 28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Serviceorientierung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2500"/>
              <a:t>Definition</a:t>
            </a:r>
            <a:endParaRPr sz="2500"/>
          </a:p>
          <a:p>
            <a:pPr lvl="0" marL="0" indent="0">
              <a:buSzTx/>
              <a:buNone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Dienstleistung auf die </a:t>
            </a:r>
            <a:br>
              <a:rPr sz="2500"/>
            </a:br>
            <a:r>
              <a:rPr sz="2500"/>
              <a:t>Anforderung des Kunden ausrichten</a:t>
            </a:r>
            <a:endParaRPr sz="2500"/>
          </a:p>
          <a:p>
            <a:pPr lvl="0"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Kundenbedürfnisse erkennen </a:t>
            </a:r>
            <a:br>
              <a:rPr sz="2500"/>
            </a:br>
            <a:r>
              <a:rPr sz="2500"/>
              <a:t>und Interessen berücksichtigen</a:t>
            </a:r>
            <a:endParaRPr sz="2500"/>
          </a:p>
          <a:p>
            <a:pPr lvl="0"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erschwerte Rollendefinition </a:t>
            </a:r>
            <a:br>
              <a:rPr sz="2500"/>
            </a:br>
            <a:r>
              <a:rPr sz="2500"/>
              <a:t>„Dienstleister“ und „Kunde“ </a:t>
            </a:r>
          </a:p>
        </p:txBody>
      </p:sp>
      <p:sp>
        <p:nvSpPr>
          <p:cNvPr id="287" name="Shape 287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88" name="Shape 288"/>
          <p:cNvSpPr/>
          <p:nvPr>
            <p:ph type="sldNum" sz="quarter" idx="2"/>
          </p:nvPr>
        </p:nvSpPr>
        <p:spPr>
          <a:xfrm>
            <a:off x="81723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289" name="Shape 289"/>
          <p:cNvSpPr/>
          <p:nvPr/>
        </p:nvSpPr>
        <p:spPr>
          <a:xfrm>
            <a:off x="1403648" y="5837741"/>
            <a:ext cx="63367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A. Frank, S. Hieronimus, N. Killius, V. Meyer-Guckel (2010), S. 18 und 81 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292" name="Shape 29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Serviceorientierung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2500"/>
              <a:t>Umsetzung</a:t>
            </a:r>
            <a:endParaRPr sz="1000"/>
          </a:p>
          <a:p>
            <a:pPr lvl="0" marL="306160" indent="-306160">
              <a:defRPr sz="1800"/>
            </a:pPr>
            <a:r>
              <a:rPr sz="2500"/>
              <a:t>CIO</a:t>
            </a:r>
            <a:endParaRPr sz="2500"/>
          </a:p>
          <a:p>
            <a:pPr lvl="0" marL="306160" indent="-306160">
              <a:defRPr sz="1800"/>
            </a:pPr>
            <a:r>
              <a:rPr sz="2500"/>
              <a:t>Change Management</a:t>
            </a:r>
            <a:endParaRPr sz="2500"/>
          </a:p>
          <a:p>
            <a:pPr lvl="0" marL="306160" indent="-306160">
              <a:defRPr sz="1800"/>
            </a:pPr>
            <a:r>
              <a:rPr sz="2500"/>
              <a:t>Service Desk</a:t>
            </a:r>
          </a:p>
        </p:txBody>
      </p:sp>
      <p:sp>
        <p:nvSpPr>
          <p:cNvPr id="294" name="Shape 29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295" name="Shape 295"/>
          <p:cNvSpPr/>
          <p:nvPr>
            <p:ph type="sldNum" sz="quarter" idx="2"/>
          </p:nvPr>
        </p:nvSpPr>
        <p:spPr>
          <a:xfrm>
            <a:off x="81596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296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321" y="3645024"/>
            <a:ext cx="6631870" cy="2304257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297"/>
          <p:cNvSpPr/>
          <p:nvPr/>
        </p:nvSpPr>
        <p:spPr>
          <a:xfrm>
            <a:off x="1403648" y="5980280"/>
            <a:ext cx="6336704" cy="442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             Quelle: Andreas Breiter und Arne Fischer (2011), S. 48,</a:t>
            </a:r>
            <a:endParaRPr sz="1200">
              <a:solidFill>
                <a:srgbClr val="808080"/>
              </a:solidFill>
            </a:endParaRPr>
          </a:p>
          <a:p>
            <a:pPr lvl="0"/>
            <a:r>
              <a:rPr sz="1200">
                <a:solidFill>
                  <a:srgbClr val="808080"/>
                </a:solidFill>
              </a:rPr>
              <a:t>             Lutz J. Heinrich und Dirk Stelzer (2011), S. 499 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00" name="Shape 30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Prozessorientierung</a:t>
            </a:r>
          </a:p>
        </p:txBody>
      </p:sp>
      <p:sp>
        <p:nvSpPr>
          <p:cNvPr id="301" name="Shape 301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2500"/>
              <a:t>Definition</a:t>
            </a:r>
            <a:endParaRPr baseline="30000" sz="2500"/>
          </a:p>
          <a:p>
            <a:pPr lvl="0" marL="0" indent="0">
              <a:buSzTx/>
              <a:buNone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Gestaltung, Ausführung und Beurteilung von Prozessen</a:t>
            </a:r>
            <a:endParaRPr sz="2500"/>
          </a:p>
          <a:p>
            <a:pPr lvl="0"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Prozess = Folge</a:t>
            </a:r>
            <a:br>
              <a:rPr sz="2500"/>
            </a:br>
            <a:r>
              <a:rPr sz="2500"/>
              <a:t>von Einzel-</a:t>
            </a:r>
            <a:br>
              <a:rPr sz="2500"/>
            </a:br>
            <a:r>
              <a:rPr sz="2500"/>
              <a:t>funktionen</a:t>
            </a:r>
            <a:endParaRPr sz="2500"/>
          </a:p>
          <a:p>
            <a:pPr lvl="0"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Aufgaben- vs. </a:t>
            </a:r>
            <a:br>
              <a:rPr sz="2500"/>
            </a:br>
            <a:r>
              <a:rPr sz="2500"/>
              <a:t>Prozessorien-</a:t>
            </a:r>
            <a:br>
              <a:rPr sz="2500"/>
            </a:br>
            <a:r>
              <a:rPr sz="2500"/>
              <a:t>tierung</a:t>
            </a:r>
          </a:p>
        </p:txBody>
      </p:sp>
      <p:sp>
        <p:nvSpPr>
          <p:cNvPr id="302" name="Shape 30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03" name="Shape 303"/>
          <p:cNvSpPr/>
          <p:nvPr>
            <p:ph type="sldNum" sz="quarter" idx="2"/>
          </p:nvPr>
        </p:nvSpPr>
        <p:spPr>
          <a:xfrm>
            <a:off x="81723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304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5895" y="2872838"/>
            <a:ext cx="4748464" cy="3030486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1403648" y="6046202"/>
            <a:ext cx="63367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Prof. Dr. Martin Leitner (2008), S. 29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08" name="Shape 30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Prozessorientierung</a:t>
            </a:r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2500"/>
              <a:t>Umsetzung</a:t>
            </a:r>
            <a:endParaRPr sz="2500"/>
          </a:p>
          <a:p>
            <a:pPr lvl="0" marL="0" indent="0">
              <a:buSzTx/>
              <a:buNone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kontinuierlicher </a:t>
            </a:r>
            <a:br>
              <a:rPr sz="2500"/>
            </a:br>
            <a:r>
              <a:rPr sz="2500"/>
              <a:t>Verbesserungsprozess</a:t>
            </a:r>
            <a:endParaRPr sz="2500"/>
          </a:p>
          <a:p>
            <a:pPr lvl="0" marL="0" indent="0">
              <a:buSzTx/>
              <a:buNone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Gestaltung und </a:t>
            </a:r>
            <a:br>
              <a:rPr sz="2500"/>
            </a:br>
            <a:r>
              <a:rPr sz="2500"/>
              <a:t>Anpassung der IT-Strukturen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Zentralisierung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Standardisierung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Outsourcing</a:t>
            </a:r>
          </a:p>
        </p:txBody>
      </p:sp>
      <p:sp>
        <p:nvSpPr>
          <p:cNvPr id="310" name="Shape 31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11" name="Shape 311"/>
          <p:cNvSpPr/>
          <p:nvPr>
            <p:ph type="sldNum" sz="quarter" idx="2"/>
          </p:nvPr>
        </p:nvSpPr>
        <p:spPr>
          <a:xfrm>
            <a:off x="81723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312" name="image4.jpg" descr="VP_Bild 2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0112" y="1844824"/>
            <a:ext cx="2232249" cy="2232249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1403648" y="5837741"/>
            <a:ext cx="6336704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             Quelle: Abdulhadi Yasar (2015),</a:t>
            </a:r>
            <a:endParaRPr sz="1200">
              <a:solidFill>
                <a:srgbClr val="808080"/>
              </a:solidFill>
            </a:endParaRPr>
          </a:p>
          <a:p>
            <a:pPr lvl="0"/>
            <a:r>
              <a:rPr sz="1200">
                <a:solidFill>
                  <a:srgbClr val="808080"/>
                </a:solidFill>
              </a:rPr>
              <a:t>             Dipl.-Phys. Wolfgang Körner (2013), S. 12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16" name="Shape 31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Konklusion Service- </a:t>
            </a:r>
            <a:br>
              <a:rPr b="1" sz="3500">
                <a:solidFill>
                  <a:srgbClr val="4E75A3"/>
                </a:solidFill>
              </a:rPr>
            </a:br>
            <a:r>
              <a:rPr b="1" sz="3500">
                <a:solidFill>
                  <a:srgbClr val="4E75A3"/>
                </a:solidFill>
              </a:rPr>
              <a:t>und Prozessorientierung</a:t>
            </a:r>
          </a:p>
        </p:txBody>
      </p:sp>
      <p:sp>
        <p:nvSpPr>
          <p:cNvPr id="317" name="Shape 317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18" name="Shape 318"/>
          <p:cNvSpPr/>
          <p:nvPr>
            <p:ph type="sldNum" sz="quarter" idx="2"/>
          </p:nvPr>
        </p:nvSpPr>
        <p:spPr>
          <a:xfrm>
            <a:off x="8172399" y="6321209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319" name="Shape 319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306160" indent="-306160">
              <a:defRPr sz="1800"/>
            </a:pPr>
            <a:r>
              <a:rPr sz="2500"/>
              <a:t>Serviceorientierung </a:t>
            </a:r>
            <a:br>
              <a:rPr sz="2500"/>
            </a:br>
            <a:r>
              <a:rPr sz="2500"/>
              <a:t>= Die Leistung Informationssysteme bereitzustellen</a:t>
            </a:r>
            <a:endParaRPr sz="2500"/>
          </a:p>
          <a:p>
            <a:pPr lvl="0">
              <a:defRPr sz="1800"/>
            </a:pPr>
            <a:endParaRPr sz="1200"/>
          </a:p>
          <a:p>
            <a:pPr lvl="0" marL="306160" indent="-306160">
              <a:defRPr sz="1800"/>
            </a:pPr>
            <a:r>
              <a:rPr sz="2500"/>
              <a:t>Prozessorientierung </a:t>
            </a:r>
            <a:br>
              <a:rPr sz="2500"/>
            </a:br>
            <a:r>
              <a:rPr sz="2500"/>
              <a:t>= Optimierung dieser Leistungen</a:t>
            </a:r>
            <a:endParaRPr sz="2500"/>
          </a:p>
          <a:p>
            <a:pPr lvl="0">
              <a:defRPr sz="1800"/>
            </a:pPr>
            <a:endParaRPr sz="1200"/>
          </a:p>
          <a:p>
            <a:pPr lvl="0" marL="306160" indent="-306160">
              <a:defRPr sz="1800"/>
            </a:pPr>
            <a:r>
              <a:rPr sz="2500"/>
              <a:t>Schlussfolgerung:</a:t>
            </a:r>
            <a:br>
              <a:rPr sz="2500"/>
            </a:br>
            <a:r>
              <a:rPr sz="2500"/>
              <a:t>Orientierungen bauen aufeinander auf</a:t>
            </a:r>
          </a:p>
        </p:txBody>
      </p:sp>
      <p:sp>
        <p:nvSpPr>
          <p:cNvPr id="320" name="Shape 320"/>
          <p:cNvSpPr/>
          <p:nvPr/>
        </p:nvSpPr>
        <p:spPr>
          <a:xfrm>
            <a:off x="1403648" y="5901241"/>
            <a:ext cx="63367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Prof. Dr. Martin Leitner (2008), S. 18 und 32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23" name="Shape 323"/>
          <p:cNvSpPr/>
          <p:nvPr>
            <p:ph type="title"/>
          </p:nvPr>
        </p:nvSpPr>
        <p:spPr>
          <a:xfrm>
            <a:off x="611559" y="3068959"/>
            <a:ext cx="7920882" cy="151217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4E75A3"/>
                </a:solidFill>
              </a:rPr>
              <a:t>Neue Medien</a:t>
            </a:r>
          </a:p>
        </p:txBody>
      </p:sp>
      <p:sp>
        <p:nvSpPr>
          <p:cNvPr id="324" name="Shape 32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25" name="Shape 325"/>
          <p:cNvSpPr/>
          <p:nvPr>
            <p:ph type="sldNum" sz="quarter" idx="2"/>
          </p:nvPr>
        </p:nvSpPr>
        <p:spPr>
          <a:xfrm>
            <a:off x="81596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148" name="Shape 14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Struktur der Arbeit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xfrm>
            <a:off x="457200" y="1620742"/>
            <a:ext cx="8229600" cy="4497364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/>
            </a:pPr>
            <a:r>
              <a:rPr sz="2800"/>
              <a:t>Grundlagen (Begriffe, Trends, Best-Practises)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Analyse Ist-Zustand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Vorstellung Soll-Konzept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Überführungsplanung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Kosten und Zeit</a:t>
            </a:r>
          </a:p>
        </p:txBody>
      </p:sp>
      <p:sp>
        <p:nvSpPr>
          <p:cNvPr id="150" name="Shape 15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28" name="Shape 32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Consumeration, BYOD</a:t>
            </a:r>
          </a:p>
        </p:txBody>
      </p:sp>
      <p:sp>
        <p:nvSpPr>
          <p:cNvPr id="329" name="Shape 329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306160" indent="-306160">
              <a:defRPr sz="1800"/>
            </a:pPr>
            <a:r>
              <a:rPr sz="2500"/>
              <a:t>Netzinfrastruktur Standardisierung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„eduroam“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Identitätsmanagement</a:t>
            </a:r>
            <a:endParaRPr baseline="30000"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flexible Administration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übergreifender Login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E-Mail Service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ein zentrales System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heterogene Nutzung</a:t>
            </a:r>
          </a:p>
        </p:txBody>
      </p:sp>
      <p:sp>
        <p:nvSpPr>
          <p:cNvPr id="330" name="Shape 33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31" name="Shape 331"/>
          <p:cNvSpPr/>
          <p:nvPr>
            <p:ph type="sldNum" sz="quarter" idx="2"/>
          </p:nvPr>
        </p:nvSpPr>
        <p:spPr>
          <a:xfrm>
            <a:off x="8172399" y="6321209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332" name="Shape 332"/>
          <p:cNvSpPr/>
          <p:nvPr/>
        </p:nvSpPr>
        <p:spPr>
          <a:xfrm>
            <a:off x="1403648" y="5903622"/>
            <a:ext cx="63367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Harnisch, Hergen (2008), S. 4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37" name="Shape 33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Dokumentenverwaltung</a:t>
            </a:r>
          </a:p>
        </p:txBody>
      </p:sp>
      <p:sp>
        <p:nvSpPr>
          <p:cNvPr id="338" name="Shape 338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306160" indent="-306160">
              <a:defRPr sz="1800"/>
            </a:pPr>
            <a:r>
              <a:rPr sz="2500"/>
              <a:t>Clouds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Arten: öffentliche, private, hybride und community Clouds</a:t>
            </a:r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HS Emden/Leer: Gigamove zum Austausch großer Datenmengen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NRW Hochschulen: „Sciebo die CampusCloud“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Versionsverwaltung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Wiki zur Informationsverwaltung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Uni Kassel: „Alfresco“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000"/>
          </a:p>
          <a:p>
            <a:pPr lvl="0" marL="306160" indent="-306160">
              <a:defRPr sz="1800"/>
            </a:pPr>
            <a:r>
              <a:rPr sz="2500"/>
              <a:t>Zentrales Druckzentrum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Vereinheitlichung, Zentralisierung, Serviceorientiert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Beispiel: ZIV der Uni Münster</a:t>
            </a:r>
          </a:p>
        </p:txBody>
      </p:sp>
      <p:sp>
        <p:nvSpPr>
          <p:cNvPr id="339" name="Shape 339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40" name="Shape 340"/>
          <p:cNvSpPr/>
          <p:nvPr>
            <p:ph type="sldNum" sz="quarter" idx="2"/>
          </p:nvPr>
        </p:nvSpPr>
        <p:spPr>
          <a:xfrm>
            <a:off x="81723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341" name="Shape 341"/>
          <p:cNvSpPr/>
          <p:nvPr/>
        </p:nvSpPr>
        <p:spPr>
          <a:xfrm>
            <a:off x="1691679" y="5856436"/>
            <a:ext cx="5760642" cy="404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Quelle: </a:t>
            </a:r>
            <a:r>
              <a:rPr sz="1000">
                <a:solidFill>
                  <a:srgbClr val="808080"/>
                </a:solidFill>
              </a:rPr>
              <a:t>RWTH Aachen (2015),</a:t>
            </a:r>
            <a:endParaRPr sz="1200">
              <a:solidFill>
                <a:srgbClr val="808080"/>
              </a:solidFill>
            </a:endParaRPr>
          </a:p>
          <a:p>
            <a:pPr lvl="0"/>
            <a:r>
              <a:rPr sz="1000">
                <a:solidFill>
                  <a:srgbClr val="808080"/>
                </a:solidFill>
              </a:rPr>
              <a:t>IT Servicezentrum Uni Kassel (2015), Zentrum für Informationsverarbeitung WWU Münster (2014)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46" name="Shape 34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Außendarstellung und Marketing</a:t>
            </a:r>
          </a:p>
        </p:txBody>
      </p:sp>
      <p:sp>
        <p:nvSpPr>
          <p:cNvPr id="347" name="Shape 347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2500"/>
              <a:t>Website</a:t>
            </a:r>
            <a:endParaRPr sz="2500"/>
          </a:p>
          <a:p>
            <a:pPr lvl="0" marL="306160" indent="-306160">
              <a:defRPr sz="1800"/>
            </a:pPr>
            <a:r>
              <a:rPr sz="2500"/>
              <a:t>Responsivität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Marktstandards: Frameworks, „Mobile First“, Best-Practices, Usability</a:t>
            </a:r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„Mobilegeddon“: Anpassung der Suchergebnisse</a:t>
            </a:r>
            <a:endParaRPr sz="2400"/>
          </a:p>
          <a:p>
            <a:pPr lvl="0" marL="306160" indent="-306160">
              <a:defRPr sz="1800"/>
            </a:pPr>
            <a:r>
              <a:rPr sz="2500"/>
              <a:t>SEM und Sichtbarkeit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SEM: SEO und SEA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Sichtbarkeitsindex als ein weiterer messbarer Indikator</a:t>
            </a:r>
            <a:endParaRPr sz="2400"/>
          </a:p>
          <a:p>
            <a:pPr lvl="2" marL="1074419" indent="-160019">
              <a:spcBef>
                <a:spcPts val="300"/>
              </a:spcBef>
              <a:defRPr sz="1800"/>
            </a:pPr>
            <a:r>
              <a:rPr sz="1400"/>
              <a:t>0,31   www.hs-emden-leer.de </a:t>
            </a:r>
            <a:endParaRPr sz="2000"/>
          </a:p>
          <a:p>
            <a:pPr lvl="2" marL="1074419" indent="-160019">
              <a:spcBef>
                <a:spcPts val="300"/>
              </a:spcBef>
              <a:defRPr sz="1800"/>
            </a:pPr>
            <a:r>
              <a:rPr sz="1400"/>
              <a:t>0,62   www.hs-coburg.de      </a:t>
            </a:r>
            <a:endParaRPr sz="2000"/>
          </a:p>
          <a:p>
            <a:pPr lvl="2" marL="1074419" indent="-160019">
              <a:spcBef>
                <a:spcPts val="300"/>
              </a:spcBef>
              <a:defRPr sz="1800"/>
            </a:pPr>
            <a:r>
              <a:rPr sz="1400"/>
              <a:t>0,69   www.jade-hs.de        </a:t>
            </a:r>
            <a:endParaRPr sz="2000"/>
          </a:p>
          <a:p>
            <a:pPr lvl="0" marL="306160" indent="-306160">
              <a:defRPr sz="1800"/>
            </a:pPr>
            <a:r>
              <a:rPr sz="2500"/>
              <a:t>Inhaltsaufbereitung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RSS, PDF und Newsletter</a:t>
            </a:r>
          </a:p>
        </p:txBody>
      </p:sp>
      <p:sp>
        <p:nvSpPr>
          <p:cNvPr id="348" name="Shape 34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49" name="Shape 349"/>
          <p:cNvSpPr/>
          <p:nvPr>
            <p:ph type="sldNum" sz="quarter" idx="2"/>
          </p:nvPr>
        </p:nvSpPr>
        <p:spPr>
          <a:xfrm>
            <a:off x="81596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350" name="Shape 350"/>
          <p:cNvSpPr/>
          <p:nvPr/>
        </p:nvSpPr>
        <p:spPr>
          <a:xfrm>
            <a:off x="1403648" y="5888541"/>
            <a:ext cx="633670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Quelle: SISTRIX GmbH (2015)</a:t>
            </a:r>
          </a:p>
        </p:txBody>
      </p:sp>
      <p:sp>
        <p:nvSpPr>
          <p:cNvPr id="351" name="Shape 351"/>
          <p:cNvSpPr/>
          <p:nvPr/>
        </p:nvSpPr>
        <p:spPr>
          <a:xfrm>
            <a:off x="2806427" y="6523540"/>
            <a:ext cx="6336705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56" name="Shape 35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Außendarstellung und Marketing</a:t>
            </a:r>
          </a:p>
        </p:txBody>
      </p:sp>
      <p:sp>
        <p:nvSpPr>
          <p:cNvPr id="357" name="Shape 357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306160" indent="-306160">
              <a:defRPr sz="1800"/>
            </a:pPr>
            <a:r>
              <a:rPr sz="2500"/>
              <a:t>Social Media</a:t>
            </a:r>
            <a:endParaRPr sz="25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Newsletter-Kampagnen sind wichtig</a:t>
            </a:r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Nutzungsklassen der Vertriebskanäle</a:t>
            </a:r>
          </a:p>
        </p:txBody>
      </p:sp>
      <p:sp>
        <p:nvSpPr>
          <p:cNvPr id="358" name="Shape 35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59" name="Shape 359"/>
          <p:cNvSpPr/>
          <p:nvPr>
            <p:ph type="sldNum" sz="quarter" idx="2"/>
          </p:nvPr>
        </p:nvSpPr>
        <p:spPr>
          <a:xfrm>
            <a:off x="81596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360" name="image5.png" descr="nutzungsklassen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632" y="2780927"/>
            <a:ext cx="5752666" cy="3240361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hape 361"/>
          <p:cNvSpPr/>
          <p:nvPr/>
        </p:nvSpPr>
        <p:spPr>
          <a:xfrm>
            <a:off x="1403648" y="6051387"/>
            <a:ext cx="6336704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Quelle: </a:t>
            </a:r>
            <a:r>
              <a:rPr sz="1200">
                <a:solidFill>
                  <a:srgbClr val="808080"/>
                </a:solidFill>
              </a:rPr>
              <a:t>Lammenett, Erwin (2014), S. 31 ff.,</a:t>
            </a:r>
            <a:endParaRPr sz="1200">
              <a:solidFill>
                <a:srgbClr val="808080"/>
              </a:solidFill>
            </a:endParaRPr>
          </a:p>
          <a:p>
            <a:pPr lvl="0"/>
            <a:r>
              <a:rPr sz="1200">
                <a:solidFill>
                  <a:srgbClr val="808080"/>
                </a:solidFill>
              </a:rPr>
              <a:t>Kreutzer, R. T. und Rumler, A. und Wille-Baumkauff, B. (2015), S. 152 ff.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1115616" y="6523541"/>
            <a:ext cx="7056785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Aurelian Hermand, Oliver Seidel</a:t>
            </a:r>
          </a:p>
        </p:txBody>
      </p:sp>
      <p:sp>
        <p:nvSpPr>
          <p:cNvPr id="366" name="Shape 36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4E75A3"/>
                </a:solidFill>
              </a:rPr>
              <a:t>Außendarstellung und Marketing</a:t>
            </a:r>
          </a:p>
        </p:txBody>
      </p:sp>
      <p:sp>
        <p:nvSpPr>
          <p:cNvPr id="367" name="Shape 367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>
            <a:lvl1pPr marL="293914" indent="-293914">
              <a:spcBef>
                <a:spcPts val="500"/>
              </a:spcBef>
              <a:defRPr sz="2400"/>
            </a:lvl1pPr>
            <a:lvl2pPr marL="671512" indent="-214312">
              <a:spcBef>
                <a:spcPts val="400"/>
              </a:spcBef>
              <a:buFont typeface="Courier New"/>
              <a:defRPr sz="1800"/>
            </a:lvl2pPr>
          </a:lstStyle>
          <a:p>
            <a:pPr lvl="0">
              <a:defRPr sz="1800"/>
            </a:pPr>
            <a:r>
              <a:rPr sz="2400"/>
              <a:t>Apps als Informationssysteme</a:t>
            </a:r>
            <a:endParaRPr sz="2400"/>
          </a:p>
          <a:p>
            <a:pPr lvl="1"/>
            <a:r>
              <a:t>Funktionen: News, Stundenpläne, Prüfungen, Mensaspeisepläne</a:t>
            </a:r>
          </a:p>
        </p:txBody>
      </p:sp>
      <p:sp>
        <p:nvSpPr>
          <p:cNvPr id="368" name="Shape 36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69" name="Shape 369"/>
          <p:cNvSpPr/>
          <p:nvPr>
            <p:ph type="sldNum" sz="quarter" idx="2"/>
          </p:nvPr>
        </p:nvSpPr>
        <p:spPr>
          <a:xfrm>
            <a:off x="8172399" y="6523540"/>
            <a:ext cx="971601" cy="2642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370" name="image6.png" descr="marktanteil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632" y="2492896"/>
            <a:ext cx="5398019" cy="3528393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1403648" y="6105184"/>
            <a:ext cx="6336704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Quelle: </a:t>
            </a:r>
            <a:r>
              <a:rPr sz="1200">
                <a:solidFill>
                  <a:srgbClr val="808080"/>
                </a:solidFill>
              </a:rPr>
              <a:t>Statista GmbH (2015)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Best Practice-Beispiele von Informationsmanagement an Hochschulen</a:t>
            </a:r>
          </a:p>
        </p:txBody>
      </p:sp>
      <p:sp>
        <p:nvSpPr>
          <p:cNvPr id="376" name="Shape 376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Leonhard Massloch</a:t>
            </a:r>
          </a:p>
        </p:txBody>
      </p:sp>
      <p:sp>
        <p:nvSpPr>
          <p:cNvPr id="377" name="Shape 377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78" name="Shape 378"/>
          <p:cNvSpPr/>
          <p:nvPr/>
        </p:nvSpPr>
        <p:spPr>
          <a:xfrm>
            <a:off x="13189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379" name="Shape 379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>
            <a:off x="1331640" y="6523541"/>
            <a:ext cx="7128793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382" name="Shape 38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Betrachtete Hochschulen</a:t>
            </a:r>
          </a:p>
        </p:txBody>
      </p:sp>
      <p:sp>
        <p:nvSpPr>
          <p:cNvPr id="383" name="Shape 383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Westfälische Wilhelms-Universität Münster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&gt;40.000 Studierende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Projekt MIRO </a:t>
            </a:r>
            <a:r>
              <a:rPr sz="2000"/>
              <a:t>von DFG gefördert</a:t>
            </a:r>
            <a:endParaRPr sz="2000"/>
          </a:p>
          <a:p>
            <a:pPr lvl="3" marL="1600200" indent="-228600">
              <a:spcBef>
                <a:spcPts val="400"/>
              </a:spcBef>
              <a:defRPr sz="1800"/>
            </a:pPr>
            <a:r>
              <a:t>(</a:t>
            </a:r>
            <a:r>
              <a:rPr b="1"/>
              <a:t>M</a:t>
            </a:r>
            <a:r>
              <a:t>ünster </a:t>
            </a:r>
            <a:r>
              <a:rPr b="1"/>
              <a:t>I</a:t>
            </a:r>
            <a:r>
              <a:t>nformation System for </a:t>
            </a:r>
            <a:r>
              <a:rPr b="1"/>
              <a:t>R</a:t>
            </a:r>
            <a:r>
              <a:t>esearch and </a:t>
            </a:r>
            <a:r>
              <a:rPr b="1"/>
              <a:t>O</a:t>
            </a:r>
            <a:r>
              <a:t>rganization)</a:t>
            </a:r>
          </a:p>
          <a:p>
            <a:pPr lvl="0">
              <a:defRPr sz="1800"/>
            </a:pPr>
            <a:r>
              <a:rPr sz="2800"/>
              <a:t>Technische Universität Dortmund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&gt;32.000 Studierende</a:t>
            </a:r>
            <a:endParaRPr sz="2000"/>
          </a:p>
          <a:p>
            <a:pPr lvl="0">
              <a:defRPr sz="1800"/>
            </a:pPr>
            <a:r>
              <a:rPr sz="2800"/>
              <a:t>Karlsruher Institut für Technologie (KIT)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&gt;24.000 Studierende</a:t>
            </a:r>
            <a:endParaRPr sz="2000"/>
          </a:p>
          <a:p>
            <a:pPr lvl="0">
              <a:defRPr sz="1800"/>
            </a:pPr>
            <a:r>
              <a:rPr sz="2800"/>
              <a:t>Universität Ulm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&gt;10.000 Studierende</a:t>
            </a:r>
          </a:p>
        </p:txBody>
      </p:sp>
      <p:sp>
        <p:nvSpPr>
          <p:cNvPr id="384" name="Shape 38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85" name="Shape 385"/>
          <p:cNvSpPr/>
          <p:nvPr/>
        </p:nvSpPr>
        <p:spPr>
          <a:xfrm>
            <a:off x="1007604" y="5888541"/>
            <a:ext cx="7128792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Quellen: http://www.uni-muenster.de/profil/index.shtml, Bode 2010 (S. 47), http://www.tu-dortmund.de/ uni/Uni/Profil/index.html, http://www.kit.edu/kit/daten.php, http://www.uni-ulm.de/universitaet.html</a:t>
            </a:r>
          </a:p>
        </p:txBody>
      </p:sp>
      <p:sp>
        <p:nvSpPr>
          <p:cNvPr id="386" name="Shape 386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389" name="Shape 38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Integration</a:t>
            </a:r>
          </a:p>
        </p:txBody>
      </p:sp>
      <p:sp>
        <p:nvSpPr>
          <p:cNvPr id="390" name="Shape 390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Münster: IKM-Service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b="1" sz="2400"/>
              <a:t>I</a:t>
            </a:r>
            <a:r>
              <a:rPr sz="2400"/>
              <a:t>nformation-</a:t>
            </a:r>
            <a:r>
              <a:rPr b="1" sz="2400"/>
              <a:t>K</a:t>
            </a:r>
            <a:r>
              <a:rPr sz="2400"/>
              <a:t>ommunikation-</a:t>
            </a:r>
            <a:r>
              <a:rPr b="1" sz="2400"/>
              <a:t>M</a:t>
            </a:r>
            <a:r>
              <a:rPr sz="2400"/>
              <a:t>edien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Universitätsverwaltung (UniV)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Universitäts- und Landesbibliothek Münster (ULB)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Zentrum für Informationsverarbeitung (ZIV)</a:t>
            </a:r>
            <a:endParaRPr sz="2000"/>
          </a:p>
          <a:p>
            <a:pPr lvl="0">
              <a:defRPr sz="1800"/>
            </a:pPr>
            <a:r>
              <a:rPr sz="2800"/>
              <a:t>Dortmund: ITMC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b="1" sz="2400"/>
              <a:t>IT</a:t>
            </a:r>
            <a:r>
              <a:rPr sz="2400"/>
              <a:t> &amp; </a:t>
            </a:r>
            <a:r>
              <a:rPr b="1" sz="2400"/>
              <a:t>M</a:t>
            </a:r>
            <a:r>
              <a:rPr sz="2400"/>
              <a:t>edien </a:t>
            </a:r>
            <a:r>
              <a:rPr b="1" sz="2400"/>
              <a:t>C</a:t>
            </a:r>
            <a:r>
              <a:rPr sz="2400"/>
              <a:t>entrum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Hochschulrechenzentrum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Medienzentrum</a:t>
            </a:r>
          </a:p>
        </p:txBody>
      </p:sp>
      <p:sp>
        <p:nvSpPr>
          <p:cNvPr id="391" name="Shape 39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92" name="Shape 392"/>
          <p:cNvSpPr/>
          <p:nvPr/>
        </p:nvSpPr>
        <p:spPr>
          <a:xfrm>
            <a:off x="1151620" y="5901241"/>
            <a:ext cx="6840760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Quellen: http://www.uni-muenster.de/Rektorat/ikm/index.html, http://www.itmc.uni-dortmund.de/beritmc/ueber-itmc.html</a:t>
            </a:r>
          </a:p>
        </p:txBody>
      </p:sp>
      <p:sp>
        <p:nvSpPr>
          <p:cNvPr id="393" name="Shape 393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396" name="Shape 39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Integration</a:t>
            </a:r>
          </a:p>
        </p:txBody>
      </p:sp>
      <p:sp>
        <p:nvSpPr>
          <p:cNvPr id="397" name="Shape 397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Karlsruhe: MICK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b="1" sz="2400"/>
              <a:t>M</a:t>
            </a:r>
            <a:r>
              <a:rPr sz="2400"/>
              <a:t>edien- und </a:t>
            </a:r>
            <a:r>
              <a:rPr b="1" sz="2400"/>
              <a:t>I</a:t>
            </a:r>
            <a:r>
              <a:rPr sz="2400"/>
              <a:t>V-Service-</a:t>
            </a:r>
            <a:r>
              <a:rPr b="1" sz="2400"/>
              <a:t>C</a:t>
            </a:r>
            <a:r>
              <a:rPr sz="2400"/>
              <a:t>entrum </a:t>
            </a:r>
            <a:r>
              <a:rPr b="1" sz="2400"/>
              <a:t>K</a:t>
            </a:r>
            <a:r>
              <a:rPr sz="2400"/>
              <a:t>arlsruhe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Rechenzentrum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Universitätsbibliothek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Medieneinrichtungen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Verwaltung</a:t>
            </a:r>
            <a:endParaRPr sz="2000"/>
          </a:p>
          <a:p>
            <a:pPr lvl="0">
              <a:defRPr sz="1800"/>
            </a:pPr>
            <a:r>
              <a:rPr sz="2800"/>
              <a:t>Ulm: kiz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b="1" sz="2400"/>
              <a:t>K</a:t>
            </a:r>
            <a:r>
              <a:rPr sz="2400"/>
              <a:t>ommunikations- und </a:t>
            </a:r>
            <a:r>
              <a:rPr b="1" sz="2400"/>
              <a:t>I</a:t>
            </a:r>
            <a:r>
              <a:rPr sz="2400"/>
              <a:t>nformations</a:t>
            </a:r>
            <a:r>
              <a:rPr b="1" sz="2400"/>
              <a:t>z</a:t>
            </a:r>
            <a:r>
              <a:rPr sz="2400"/>
              <a:t>entrum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Bibliothek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Informationstechnik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Medien</a:t>
            </a:r>
          </a:p>
        </p:txBody>
      </p:sp>
      <p:sp>
        <p:nvSpPr>
          <p:cNvPr id="398" name="Shape 39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399" name="Shape 399"/>
          <p:cNvSpPr/>
          <p:nvPr/>
        </p:nvSpPr>
        <p:spPr>
          <a:xfrm>
            <a:off x="1331639" y="5875841"/>
            <a:ext cx="6840761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Quellen: https://kim.cio.kit.edu/downloads/KIM_UniKaTH061.pdf, https://www.uni-ulm.de/einrichtungen/kiz/wir-ueber-uns.html</a:t>
            </a:r>
          </a:p>
        </p:txBody>
      </p:sp>
      <p:sp>
        <p:nvSpPr>
          <p:cNvPr id="400" name="Shape 400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403" name="Shape 403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Standardisierung/SOA</a:t>
            </a:r>
          </a:p>
        </p:txBody>
      </p:sp>
      <p:sp>
        <p:nvSpPr>
          <p:cNvPr id="404" name="Shape 404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Münster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Serviceorientierte Architektur auf Basis von Web-Services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Standardisierung der Infrastruktur durch Virtualisierung</a:t>
            </a:r>
            <a:endParaRPr sz="2000"/>
          </a:p>
          <a:p>
            <a:pPr lvl="0">
              <a:defRPr sz="1800"/>
            </a:pPr>
            <a:r>
              <a:rPr sz="2800"/>
              <a:t>Karlsruhe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iSOA: integrierte Serviceorientierte Architektur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auf Basis von Webservices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Ziel: Heterogene IT-Landschaft zu homogenem Ganzen zusammenfügen</a:t>
            </a:r>
          </a:p>
        </p:txBody>
      </p:sp>
      <p:sp>
        <p:nvSpPr>
          <p:cNvPr id="405" name="Shape 40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06" name="Shape 406"/>
          <p:cNvSpPr/>
          <p:nvPr/>
        </p:nvSpPr>
        <p:spPr>
          <a:xfrm>
            <a:off x="1331640" y="6157622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Quellen: Bode 2010 (S. 51-52), http://kim.cio.kit.edu/164.php</a:t>
            </a:r>
          </a:p>
        </p:txBody>
      </p:sp>
      <p:sp>
        <p:nvSpPr>
          <p:cNvPr id="407" name="Shape 407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lvl="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b="1" sz="2600">
                <a:solidFill>
                  <a:srgbClr val="4E75A3"/>
                </a:solidFill>
              </a:rPr>
              <a:t>Grundlegende Aufgaben und Organisation des Informationsmanagements und Besonderheiten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von Hochschulen</a:t>
            </a:r>
          </a:p>
        </p:txBody>
      </p:sp>
      <p:sp>
        <p:nvSpPr>
          <p:cNvPr id="154" name="Shape 154"/>
          <p:cNvSpPr/>
          <p:nvPr>
            <p:ph type="body" idx="1"/>
          </p:nvPr>
        </p:nvSpPr>
        <p:spPr>
          <a:xfrm>
            <a:off x="684212" y="4940300"/>
            <a:ext cx="8243888" cy="1439863"/>
          </a:xfrm>
          <a:prstGeom prst="rect">
            <a:avLst/>
          </a:prstGeom>
        </p:spPr>
        <p:txBody>
          <a:bodyPr lIns="44999" tIns="44999" rIns="44999" bIns="44999">
            <a:normAutofit fontScale="100000" lnSpcReduction="0"/>
          </a:bodyPr>
          <a:lstStyle/>
          <a:p>
            <a:pPr lvl="0" marL="0" indent="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800"/>
            </a:pPr>
            <a:r>
              <a:rPr sz="2600">
                <a:solidFill>
                  <a:srgbClr val="888888"/>
                </a:solidFill>
              </a:rPr>
              <a:t>Alina Düßmann, Boris Heiliger,</a:t>
            </a:r>
            <a:endParaRPr sz="2600">
              <a:solidFill>
                <a:srgbClr val="888888"/>
              </a:solidFill>
            </a:endParaRPr>
          </a:p>
          <a:p>
            <a:pPr lvl="0" marL="0" indent="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800"/>
            </a:pPr>
            <a:r>
              <a:rPr sz="2600">
                <a:solidFill>
                  <a:srgbClr val="888888"/>
                </a:solidFill>
              </a:rPr>
              <a:t>Miriam Börger</a:t>
            </a:r>
          </a:p>
        </p:txBody>
      </p:sp>
      <p:sp>
        <p:nvSpPr>
          <p:cNvPr id="155" name="Shape 155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56" name="Shape 15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57" name="Shape 157"/>
          <p:cNvSpPr/>
          <p:nvPr>
            <p:ph type="sldNum" sz="quarter" idx="2"/>
          </p:nvPr>
        </p:nvSpPr>
        <p:spPr>
          <a:xfrm>
            <a:off x="81470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tabLst>
                <a:tab pos="7239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410" name="Shape 41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Serviceorientierung/Nutzerorientierung</a:t>
            </a:r>
          </a:p>
        </p:txBody>
      </p:sp>
      <p:sp>
        <p:nvSpPr>
          <p:cNvPr id="411" name="Shape 411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defRPr sz="1800"/>
            </a:pPr>
            <a:r>
              <a:rPr sz="2800"/>
              <a:t>Münster</a:t>
            </a:r>
            <a:endParaRPr sz="28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“</a:t>
            </a:r>
            <a:r>
              <a:rPr sz="2000"/>
              <a:t>von Beginn an konsequente Ausrichtung der Dienstleistungen </a:t>
            </a:r>
            <a:br>
              <a:rPr sz="2000"/>
            </a:br>
            <a:r>
              <a:rPr sz="2000"/>
              <a:t>am Bedarf der Nutzer“</a:t>
            </a:r>
            <a:endParaRPr sz="20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“Nutzerorientierung” erstes Ziel von Projekt MIRO</a:t>
            </a:r>
            <a:endParaRPr sz="20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Dortmund</a:t>
            </a:r>
            <a:endParaRPr sz="28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Umfangreicher Dienstleistungskatalog</a:t>
            </a:r>
            <a:endParaRPr sz="20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Service Level Agreement</a:t>
            </a:r>
            <a:endParaRPr sz="20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Service Desk als zentrale Anlaufstelle</a:t>
            </a:r>
            <a:endParaRPr sz="20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ITMC-Beirat wurde eingerichtet “Um die Nutzerorientierung zu gewährleisten“</a:t>
            </a:r>
            <a:endParaRPr sz="20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Karlsruhe</a:t>
            </a:r>
            <a:endParaRPr sz="2800"/>
          </a:p>
          <a:p>
            <a:pPr lvl="2" marL="1143000" indent="-228600">
              <a:lnSpc>
                <a:spcPct val="90000"/>
              </a:lnSpc>
              <a:spcBef>
                <a:spcPts val="400"/>
              </a:spcBef>
              <a:defRPr sz="1800"/>
            </a:pPr>
            <a:r>
              <a:rPr sz="2000"/>
              <a:t>Service Level Agreement</a:t>
            </a:r>
          </a:p>
        </p:txBody>
      </p:sp>
      <p:sp>
        <p:nvSpPr>
          <p:cNvPr id="412" name="Shape 41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13" name="Shape 413"/>
          <p:cNvSpPr/>
          <p:nvPr/>
        </p:nvSpPr>
        <p:spPr>
          <a:xfrm>
            <a:off x="1331639" y="6157622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Quellen: Bode 2010 (S. 51-52),  http://www.itmc.uni-dortmund.de, http://kim.cio.kit.edu/516.php</a:t>
            </a:r>
          </a:p>
        </p:txBody>
      </p:sp>
      <p:sp>
        <p:nvSpPr>
          <p:cNvPr id="414" name="Shape 414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Leonhard Massloch</a:t>
            </a:r>
          </a:p>
        </p:txBody>
      </p:sp>
      <p:sp>
        <p:nvSpPr>
          <p:cNvPr id="417" name="Shape 41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CIO-Konzept</a:t>
            </a:r>
          </a:p>
        </p:txBody>
      </p:sp>
      <p:sp>
        <p:nvSpPr>
          <p:cNvPr id="418" name="Shape 418"/>
          <p:cNvSpPr/>
          <p:nvPr>
            <p:ph type="body" idx="1"/>
          </p:nvPr>
        </p:nvSpPr>
        <p:spPr>
          <a:xfrm>
            <a:off x="457200" y="1620742"/>
            <a:ext cx="8229600" cy="44973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Münster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CIO-Funktion: IV-Lenkungsausschuss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direkt dem Rektorat zugeordnet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IKM-Lenkungsausschuss</a:t>
            </a:r>
            <a:endParaRPr sz="2000"/>
          </a:p>
          <a:p>
            <a:pPr lvl="0">
              <a:defRPr sz="1800"/>
            </a:pPr>
            <a:r>
              <a:rPr sz="2800"/>
              <a:t>Dortmund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CIO: Leiter des ITMC</a:t>
            </a:r>
            <a:endParaRPr sz="20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ITMC-Beirat</a:t>
            </a:r>
            <a:endParaRPr sz="2000"/>
          </a:p>
          <a:p>
            <a:pPr lvl="0">
              <a:defRPr sz="1800"/>
            </a:pPr>
            <a:r>
              <a:rPr sz="2800"/>
              <a:t>Karlsruhe</a:t>
            </a:r>
            <a:endParaRPr sz="28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CIO: Vorsitzender des AIV</a:t>
            </a:r>
            <a:br>
              <a:rPr sz="2000"/>
            </a:br>
            <a:r>
              <a:rPr sz="2000"/>
              <a:t>(</a:t>
            </a:r>
            <a:r>
              <a:rPr b="1" sz="2000"/>
              <a:t>A</a:t>
            </a:r>
            <a:r>
              <a:rPr sz="2000"/>
              <a:t>usschuss für </a:t>
            </a:r>
            <a:r>
              <a:rPr b="1" sz="2000"/>
              <a:t>I</a:t>
            </a:r>
            <a:r>
              <a:rPr sz="2000"/>
              <a:t>nformationsversorgung und </a:t>
            </a:r>
            <a:r>
              <a:rPr b="1" sz="2000"/>
              <a:t>V</a:t>
            </a:r>
            <a:r>
              <a:rPr sz="2000"/>
              <a:t>erarbeitung)</a:t>
            </a:r>
          </a:p>
        </p:txBody>
      </p:sp>
      <p:sp>
        <p:nvSpPr>
          <p:cNvPr id="419" name="Shape 419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20" name="Shape 420"/>
          <p:cNvSpPr/>
          <p:nvPr/>
        </p:nvSpPr>
        <p:spPr>
          <a:xfrm>
            <a:off x="1325289" y="5990141"/>
            <a:ext cx="6840761" cy="442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Quellen: Bode 2010 (S. 59-60), http://www.itmc.uni-dortmund.de/beritmc/ueber-itmc/beirat-des-itmc.html, http://www.kit.edu/cio/index.php</a:t>
            </a:r>
          </a:p>
        </p:txBody>
      </p:sp>
      <p:sp>
        <p:nvSpPr>
          <p:cNvPr id="421" name="Shape 421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24" name="Shape 424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Ist-Situation der Hochschule Emden/Leer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1600">
                <a:solidFill>
                  <a:srgbClr val="4E75A3"/>
                </a:solidFill>
              </a:rPr>
              <a:t>hinsichtlich wichtiger Dimensionen</a:t>
            </a:r>
          </a:p>
        </p:txBody>
      </p:sp>
      <p:sp>
        <p:nvSpPr>
          <p:cNvPr id="425" name="Shape 425"/>
          <p:cNvSpPr/>
          <p:nvPr>
            <p:ph type="body" idx="1"/>
          </p:nvPr>
        </p:nvSpPr>
        <p:spPr>
          <a:xfrm>
            <a:off x="683567" y="4928468"/>
            <a:ext cx="7776866" cy="1440161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500"/>
              </a:spcBef>
              <a:defRPr sz="24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26" name="Shape 42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427" name="Shape 427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30" name="Shape 43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Experteninterview</a:t>
            </a:r>
          </a:p>
        </p:txBody>
      </p:sp>
      <p:sp>
        <p:nvSpPr>
          <p:cNvPr id="431" name="Shape 431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Qualitative Datenerhebung durch </a:t>
            </a:r>
            <a:r>
              <a:rPr b="1" sz="2800"/>
              <a:t>SPSS</a:t>
            </a:r>
            <a:r>
              <a:rPr sz="2800"/>
              <a:t>-Prinzip nach Helfferich</a:t>
            </a:r>
            <a:endParaRPr sz="2800"/>
          </a:p>
          <a:p>
            <a:pPr lvl="0" marL="0" indent="0">
              <a:buSzTx/>
              <a:buNone/>
              <a:defRPr sz="1800"/>
            </a:pPr>
            <a:endParaRPr sz="2800"/>
          </a:p>
          <a:p>
            <a:pPr lvl="0" marL="0" indent="0">
              <a:buSzTx/>
              <a:buNone/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Durchführung Experteninterview mit Herrn Günter Müller (Leiter HRZ Emden/Leer)</a:t>
            </a:r>
          </a:p>
        </p:txBody>
      </p:sp>
      <p:sp>
        <p:nvSpPr>
          <p:cNvPr id="432" name="Shape 43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pSp>
        <p:nvGrpSpPr>
          <p:cNvPr id="448" name="Group 448"/>
          <p:cNvGrpSpPr/>
          <p:nvPr/>
        </p:nvGrpSpPr>
        <p:grpSpPr>
          <a:xfrm>
            <a:off x="899591" y="2988356"/>
            <a:ext cx="7272810" cy="1025303"/>
            <a:chOff x="0" y="0"/>
            <a:chExt cx="7272808" cy="1025301"/>
          </a:xfrm>
        </p:grpSpPr>
        <p:grpSp>
          <p:nvGrpSpPr>
            <p:cNvPr id="435" name="Group 435"/>
            <p:cNvGrpSpPr/>
            <p:nvPr/>
          </p:nvGrpSpPr>
          <p:grpSpPr>
            <a:xfrm>
              <a:off x="0" y="0"/>
              <a:ext cx="1367070" cy="1025302"/>
              <a:chOff x="0" y="0"/>
              <a:chExt cx="1367069" cy="1025301"/>
            </a:xfrm>
          </p:grpSpPr>
          <p:sp>
            <p:nvSpPr>
              <p:cNvPr id="433" name="Shape 433"/>
              <p:cNvSpPr/>
              <p:nvPr/>
            </p:nvSpPr>
            <p:spPr>
              <a:xfrm>
                <a:off x="0" y="0"/>
                <a:ext cx="1367070" cy="1025302"/>
              </a:xfrm>
              <a:prstGeom prst="roundRect">
                <a:avLst>
                  <a:gd name="adj" fmla="val 7500"/>
                </a:avLst>
              </a:prstGeom>
              <a:solidFill>
                <a:srgbClr val="9C85C0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14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4" name="Shape 434"/>
              <p:cNvSpPr/>
              <p:nvPr/>
            </p:nvSpPr>
            <p:spPr>
              <a:xfrm>
                <a:off x="22499" y="349635"/>
                <a:ext cx="1322071" cy="326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b="1" sz="1614">
                    <a:solidFill>
                      <a:srgbClr val="FFFFFF"/>
                    </a:solidFill>
                  </a:rPr>
                  <a:t>S</a:t>
                </a:r>
                <a:r>
                  <a:rPr sz="1614">
                    <a:solidFill>
                      <a:srgbClr val="FFFFFF"/>
                    </a:solidFill>
                  </a:rPr>
                  <a:t>ammeln</a:t>
                </a:r>
              </a:p>
            </p:txBody>
          </p:sp>
        </p:grpSp>
        <p:sp>
          <p:nvSpPr>
            <p:cNvPr id="436" name="Shape 436"/>
            <p:cNvSpPr/>
            <p:nvPr/>
          </p:nvSpPr>
          <p:spPr>
            <a:xfrm>
              <a:off x="1517446" y="362273"/>
              <a:ext cx="300757" cy="30075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9C85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grpSp>
          <p:nvGrpSpPr>
            <p:cNvPr id="439" name="Group 439"/>
            <p:cNvGrpSpPr/>
            <p:nvPr/>
          </p:nvGrpSpPr>
          <p:grpSpPr>
            <a:xfrm>
              <a:off x="1968579" y="0"/>
              <a:ext cx="1367071" cy="1025302"/>
              <a:chOff x="0" y="0"/>
              <a:chExt cx="1367069" cy="1025301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0" y="0"/>
                <a:ext cx="1367070" cy="1025302"/>
              </a:xfrm>
              <a:prstGeom prst="roundRect">
                <a:avLst>
                  <a:gd name="adj" fmla="val 7500"/>
                </a:avLst>
              </a:prstGeom>
              <a:solidFill>
                <a:srgbClr val="726DA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14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22499" y="349635"/>
                <a:ext cx="1322071" cy="326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b="1" sz="1614">
                    <a:solidFill>
                      <a:srgbClr val="FFFFFF"/>
                    </a:solidFill>
                  </a:rPr>
                  <a:t>P</a:t>
                </a:r>
                <a:r>
                  <a:rPr sz="1614">
                    <a:solidFill>
                      <a:srgbClr val="FFFFFF"/>
                    </a:solidFill>
                  </a:rPr>
                  <a:t>rüfen</a:t>
                </a:r>
              </a:p>
            </p:txBody>
          </p:sp>
        </p:grpSp>
        <p:sp>
          <p:nvSpPr>
            <p:cNvPr id="440" name="Shape 440"/>
            <p:cNvSpPr/>
            <p:nvPr/>
          </p:nvSpPr>
          <p:spPr>
            <a:xfrm>
              <a:off x="3486026" y="362273"/>
              <a:ext cx="300756" cy="30075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6C6DA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grpSp>
          <p:nvGrpSpPr>
            <p:cNvPr id="443" name="Group 443"/>
            <p:cNvGrpSpPr/>
            <p:nvPr/>
          </p:nvGrpSpPr>
          <p:grpSpPr>
            <a:xfrm>
              <a:off x="3937159" y="0"/>
              <a:ext cx="1367070" cy="1025302"/>
              <a:chOff x="0" y="0"/>
              <a:chExt cx="1367069" cy="1025301"/>
            </a:xfrm>
          </p:grpSpPr>
          <p:sp>
            <p:nvSpPr>
              <p:cNvPr id="441" name="Shape 441"/>
              <p:cNvSpPr/>
              <p:nvPr/>
            </p:nvSpPr>
            <p:spPr>
              <a:xfrm>
                <a:off x="0" y="0"/>
                <a:ext cx="1367070" cy="1025302"/>
              </a:xfrm>
              <a:prstGeom prst="roundRect">
                <a:avLst>
                  <a:gd name="adj" fmla="val 7500"/>
                </a:avLst>
              </a:prstGeom>
              <a:solidFill>
                <a:srgbClr val="6B74A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14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22499" y="349635"/>
                <a:ext cx="1322071" cy="326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b="1" sz="1614">
                    <a:solidFill>
                      <a:srgbClr val="FFFFFF"/>
                    </a:solidFill>
                  </a:rPr>
                  <a:t>S</a:t>
                </a:r>
                <a:r>
                  <a:rPr sz="1614">
                    <a:solidFill>
                      <a:srgbClr val="FFFFFF"/>
                    </a:solidFill>
                  </a:rPr>
                  <a:t>elektieren</a:t>
                </a:r>
              </a:p>
            </p:txBody>
          </p:sp>
        </p:grpSp>
        <p:sp>
          <p:nvSpPr>
            <p:cNvPr id="444" name="Shape 444"/>
            <p:cNvSpPr/>
            <p:nvPr/>
          </p:nvSpPr>
          <p:spPr>
            <a:xfrm>
              <a:off x="5454606" y="362273"/>
              <a:ext cx="300756" cy="300756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809E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grpSp>
          <p:nvGrpSpPr>
            <p:cNvPr id="447" name="Group 447"/>
            <p:cNvGrpSpPr/>
            <p:nvPr/>
          </p:nvGrpSpPr>
          <p:grpSpPr>
            <a:xfrm>
              <a:off x="5905739" y="0"/>
              <a:ext cx="1367070" cy="1025302"/>
              <a:chOff x="0" y="0"/>
              <a:chExt cx="1367069" cy="1025301"/>
            </a:xfrm>
          </p:grpSpPr>
          <p:sp>
            <p:nvSpPr>
              <p:cNvPr id="445" name="Shape 445"/>
              <p:cNvSpPr/>
              <p:nvPr/>
            </p:nvSpPr>
            <p:spPr>
              <a:xfrm>
                <a:off x="0" y="0"/>
                <a:ext cx="1367070" cy="1025302"/>
              </a:xfrm>
              <a:prstGeom prst="roundRect">
                <a:avLst>
                  <a:gd name="adj" fmla="val 7500"/>
                </a:avLst>
              </a:prstGeom>
              <a:solidFill>
                <a:srgbClr val="809EC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14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6" name="Shape 446"/>
              <p:cNvSpPr/>
              <p:nvPr/>
            </p:nvSpPr>
            <p:spPr>
              <a:xfrm>
                <a:off x="22499" y="349635"/>
                <a:ext cx="1322071" cy="3260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 algn="ctr"/>
                <a:r>
                  <a:rPr b="1" sz="1614">
                    <a:solidFill>
                      <a:srgbClr val="FFFFFF"/>
                    </a:solidFill>
                  </a:rPr>
                  <a:t>S</a:t>
                </a:r>
                <a:r>
                  <a:rPr sz="1614">
                    <a:solidFill>
                      <a:srgbClr val="FFFFFF"/>
                    </a:solidFill>
                  </a:rPr>
                  <a:t>ubsumieren</a:t>
                </a:r>
              </a:p>
            </p:txBody>
          </p:sp>
        </p:grpSp>
      </p:grpSp>
      <p:sp>
        <p:nvSpPr>
          <p:cNvPr id="449" name="Shape 449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52" name="Shape 45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Vom Experteninterview zur IST-Analyse</a:t>
            </a:r>
          </a:p>
        </p:txBody>
      </p:sp>
      <p:sp>
        <p:nvSpPr>
          <p:cNvPr id="453" name="Shape 453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4" name="Shape 45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pSp>
        <p:nvGrpSpPr>
          <p:cNvPr id="470" name="Group 470"/>
          <p:cNvGrpSpPr/>
          <p:nvPr/>
        </p:nvGrpSpPr>
        <p:grpSpPr>
          <a:xfrm>
            <a:off x="1524000" y="3072625"/>
            <a:ext cx="4920209" cy="1304590"/>
            <a:chOff x="0" y="0"/>
            <a:chExt cx="4920208" cy="1304588"/>
          </a:xfrm>
        </p:grpSpPr>
        <p:grpSp>
          <p:nvGrpSpPr>
            <p:cNvPr id="457" name="Group 457"/>
            <p:cNvGrpSpPr/>
            <p:nvPr/>
          </p:nvGrpSpPr>
          <p:grpSpPr>
            <a:xfrm>
              <a:off x="0" y="189868"/>
              <a:ext cx="924852" cy="924852"/>
              <a:chOff x="0" y="0"/>
              <a:chExt cx="924851" cy="924851"/>
            </a:xfrm>
          </p:grpSpPr>
          <p:sp>
            <p:nvSpPr>
              <p:cNvPr id="455" name="Shape 455"/>
              <p:cNvSpPr/>
              <p:nvPr/>
            </p:nvSpPr>
            <p:spPr>
              <a:xfrm>
                <a:off x="0" y="0"/>
                <a:ext cx="924852" cy="924852"/>
              </a:xfrm>
              <a:prstGeom prst="roundRect">
                <a:avLst>
                  <a:gd name="adj" fmla="val 7500"/>
                </a:avLst>
              </a:prstGeom>
              <a:solidFill>
                <a:srgbClr val="9C85C0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56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20295" y="114931"/>
                <a:ext cx="884261" cy="6949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56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456">
                    <a:solidFill>
                      <a:srgbClr val="FFFFFF"/>
                    </a:solidFill>
                  </a:rPr>
                  <a:t>Digitale Aufzeichnung</a:t>
                </a:r>
              </a:p>
            </p:txBody>
          </p:sp>
        </p:grpSp>
        <p:sp>
          <p:nvSpPr>
            <p:cNvPr id="458" name="Shape 458"/>
            <p:cNvSpPr/>
            <p:nvPr/>
          </p:nvSpPr>
          <p:spPr>
            <a:xfrm>
              <a:off x="1026584" y="550560"/>
              <a:ext cx="203468" cy="203469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9C85C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grpSp>
          <p:nvGrpSpPr>
            <p:cNvPr id="461" name="Group 461"/>
            <p:cNvGrpSpPr/>
            <p:nvPr/>
          </p:nvGrpSpPr>
          <p:grpSpPr>
            <a:xfrm>
              <a:off x="1331785" y="189868"/>
              <a:ext cx="924852" cy="924852"/>
              <a:chOff x="0" y="0"/>
              <a:chExt cx="924851" cy="924851"/>
            </a:xfrm>
          </p:grpSpPr>
          <p:sp>
            <p:nvSpPr>
              <p:cNvPr id="459" name="Shape 459"/>
              <p:cNvSpPr/>
              <p:nvPr/>
            </p:nvSpPr>
            <p:spPr>
              <a:xfrm>
                <a:off x="0" y="0"/>
                <a:ext cx="924852" cy="924852"/>
              </a:xfrm>
              <a:prstGeom prst="roundRect">
                <a:avLst>
                  <a:gd name="adj" fmla="val 7500"/>
                </a:avLst>
              </a:prstGeom>
              <a:solidFill>
                <a:srgbClr val="726DA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56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20295" y="216531"/>
                <a:ext cx="884261" cy="4917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56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456">
                    <a:solidFill>
                      <a:srgbClr val="FFFFFF"/>
                    </a:solidFill>
                  </a:rPr>
                  <a:t>Transkription</a:t>
                </a:r>
              </a:p>
            </p:txBody>
          </p:sp>
        </p:grpSp>
        <p:sp>
          <p:nvSpPr>
            <p:cNvPr id="462" name="Shape 462"/>
            <p:cNvSpPr/>
            <p:nvPr/>
          </p:nvSpPr>
          <p:spPr>
            <a:xfrm>
              <a:off x="2358370" y="550560"/>
              <a:ext cx="203468" cy="203469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726DA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grpSp>
          <p:nvGrpSpPr>
            <p:cNvPr id="465" name="Group 465"/>
            <p:cNvGrpSpPr/>
            <p:nvPr/>
          </p:nvGrpSpPr>
          <p:grpSpPr>
            <a:xfrm>
              <a:off x="2663571" y="189868"/>
              <a:ext cx="924852" cy="924852"/>
              <a:chOff x="0" y="0"/>
              <a:chExt cx="924851" cy="924851"/>
            </a:xfrm>
          </p:grpSpPr>
          <p:sp>
            <p:nvSpPr>
              <p:cNvPr id="463" name="Shape 463"/>
              <p:cNvSpPr/>
              <p:nvPr/>
            </p:nvSpPr>
            <p:spPr>
              <a:xfrm>
                <a:off x="0" y="0"/>
                <a:ext cx="924852" cy="924852"/>
              </a:xfrm>
              <a:prstGeom prst="roundRect">
                <a:avLst>
                  <a:gd name="adj" fmla="val 7500"/>
                </a:avLst>
              </a:prstGeom>
              <a:solidFill>
                <a:srgbClr val="6B74A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56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20295" y="318131"/>
                <a:ext cx="884261" cy="288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56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456">
                    <a:solidFill>
                      <a:srgbClr val="FFFFFF"/>
                    </a:solidFill>
                  </a:rPr>
                  <a:t>Mindmap</a:t>
                </a:r>
              </a:p>
            </p:txBody>
          </p:sp>
        </p:grpSp>
        <p:sp>
          <p:nvSpPr>
            <p:cNvPr id="466" name="Shape 466"/>
            <p:cNvSpPr/>
            <p:nvPr/>
          </p:nvSpPr>
          <p:spPr>
            <a:xfrm>
              <a:off x="3690156" y="550560"/>
              <a:ext cx="203468" cy="203469"/>
            </a:xfrm>
            <a:prstGeom prst="rightArrow">
              <a:avLst>
                <a:gd name="adj1" fmla="val 64000"/>
                <a:gd name="adj2" fmla="val 50000"/>
              </a:avLst>
            </a:prstGeom>
            <a:solidFill>
              <a:srgbClr val="6B74A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  <p:grpSp>
          <p:nvGrpSpPr>
            <p:cNvPr id="469" name="Group 469"/>
            <p:cNvGrpSpPr/>
            <p:nvPr/>
          </p:nvGrpSpPr>
          <p:grpSpPr>
            <a:xfrm>
              <a:off x="3995357" y="0"/>
              <a:ext cx="924852" cy="1304589"/>
              <a:chOff x="0" y="0"/>
              <a:chExt cx="924851" cy="1304588"/>
            </a:xfrm>
          </p:grpSpPr>
          <p:sp>
            <p:nvSpPr>
              <p:cNvPr id="467" name="Shape 467"/>
              <p:cNvSpPr/>
              <p:nvPr/>
            </p:nvSpPr>
            <p:spPr>
              <a:xfrm>
                <a:off x="0" y="189868"/>
                <a:ext cx="924852" cy="924852"/>
              </a:xfrm>
              <a:prstGeom prst="roundRect">
                <a:avLst>
                  <a:gd name="adj" fmla="val 7500"/>
                </a:avLst>
              </a:prstGeom>
              <a:solidFill>
                <a:srgbClr val="809EC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56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68" name="Shape 468"/>
              <p:cNvSpPr/>
              <p:nvPr/>
            </p:nvSpPr>
            <p:spPr>
              <a:xfrm>
                <a:off x="20295" y="0"/>
                <a:ext cx="884261" cy="13045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56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456">
                    <a:solidFill>
                      <a:srgbClr val="FFFFFF"/>
                    </a:solidFill>
                  </a:rPr>
                  <a:t>Grundlage zur Erstellung der IST-Analyse</a:t>
                </a:r>
              </a:p>
            </p:txBody>
          </p:sp>
        </p:grpSp>
      </p:grpSp>
      <p:sp>
        <p:nvSpPr>
          <p:cNvPr id="471" name="Shape 471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474" name="Shape 47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Zuständigkeiten an der Hochschule Emden/Leer</a:t>
            </a:r>
          </a:p>
        </p:txBody>
      </p:sp>
      <p:sp>
        <p:nvSpPr>
          <p:cNvPr id="475" name="Shape 475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Zentralisierung vieler Bereiche</a:t>
            </a:r>
            <a:endParaRPr sz="2000"/>
          </a:p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Dezentralisierung durch Kooperationsverbund</a:t>
            </a:r>
            <a:endParaRPr sz="2000"/>
          </a:p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Einsatz von Arbeitsgruppen (ZDF, WEB, Moodle)</a:t>
            </a:r>
            <a:endParaRPr sz="2000"/>
          </a:p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Sonderlösungen nur für spezielle Anwendungen</a:t>
            </a:r>
          </a:p>
        </p:txBody>
      </p:sp>
      <p:sp>
        <p:nvSpPr>
          <p:cNvPr id="476" name="Shape 47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pSp>
        <p:nvGrpSpPr>
          <p:cNvPr id="499" name="Group 499"/>
          <p:cNvGrpSpPr/>
          <p:nvPr/>
        </p:nvGrpSpPr>
        <p:grpSpPr>
          <a:xfrm>
            <a:off x="1619671" y="3140967"/>
            <a:ext cx="5184578" cy="3240361"/>
            <a:chOff x="0" y="0"/>
            <a:chExt cx="5184576" cy="3240359"/>
          </a:xfrm>
        </p:grpSpPr>
        <p:grpSp>
          <p:nvGrpSpPr>
            <p:cNvPr id="479" name="Group 479"/>
            <p:cNvGrpSpPr/>
            <p:nvPr/>
          </p:nvGrpSpPr>
          <p:grpSpPr>
            <a:xfrm>
              <a:off x="-1" y="-1"/>
              <a:ext cx="5184578" cy="939705"/>
              <a:chOff x="0" y="0"/>
              <a:chExt cx="5184576" cy="939703"/>
            </a:xfrm>
          </p:grpSpPr>
          <p:sp>
            <p:nvSpPr>
              <p:cNvPr id="477" name="Shape 477"/>
              <p:cNvSpPr/>
              <p:nvPr/>
            </p:nvSpPr>
            <p:spPr>
              <a:xfrm>
                <a:off x="-1" y="0"/>
                <a:ext cx="5184578" cy="939704"/>
              </a:xfrm>
              <a:prstGeom prst="rect">
                <a:avLst/>
              </a:prstGeom>
              <a:solidFill>
                <a:srgbClr val="D092A7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ctr">
                  <a:defRPr sz="1479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-1" y="0"/>
                <a:ext cx="5184578" cy="2884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algn="ctr">
                  <a:defRPr sz="1479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479">
                    <a:solidFill>
                      <a:srgbClr val="FFFFFF"/>
                    </a:solidFill>
                  </a:rPr>
                  <a:t>Zentrale IT-Systeme</a:t>
                </a:r>
              </a:p>
            </p:txBody>
          </p:sp>
        </p:grpSp>
        <p:grpSp>
          <p:nvGrpSpPr>
            <p:cNvPr id="482" name="Group 482"/>
            <p:cNvGrpSpPr/>
            <p:nvPr/>
          </p:nvGrpSpPr>
          <p:grpSpPr>
            <a:xfrm>
              <a:off x="0" y="955257"/>
              <a:ext cx="851135" cy="2009025"/>
              <a:chOff x="0" y="0"/>
              <a:chExt cx="851133" cy="2009023"/>
            </a:xfrm>
          </p:grpSpPr>
          <p:sp>
            <p:nvSpPr>
              <p:cNvPr id="480" name="Shape 480"/>
              <p:cNvSpPr/>
              <p:nvPr/>
            </p:nvSpPr>
            <p:spPr>
              <a:xfrm>
                <a:off x="0" y="-1"/>
                <a:ext cx="851134" cy="2009025"/>
              </a:xfrm>
              <a:prstGeom prst="rect">
                <a:avLst/>
              </a:prstGeom>
              <a:solidFill>
                <a:srgbClr val="9C85C0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34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0" y="866325"/>
                <a:ext cx="851134" cy="2763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34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340">
                    <a:solidFill>
                      <a:srgbClr val="FFFFFF"/>
                    </a:solidFill>
                  </a:rPr>
                  <a:t>Moodle</a:t>
                </a:r>
              </a:p>
            </p:txBody>
          </p:sp>
        </p:grpSp>
        <p:grpSp>
          <p:nvGrpSpPr>
            <p:cNvPr id="485" name="Group 485"/>
            <p:cNvGrpSpPr/>
            <p:nvPr/>
          </p:nvGrpSpPr>
          <p:grpSpPr>
            <a:xfrm>
              <a:off x="866688" y="955257"/>
              <a:ext cx="851135" cy="2009025"/>
              <a:chOff x="0" y="0"/>
              <a:chExt cx="851133" cy="2009023"/>
            </a:xfrm>
          </p:grpSpPr>
          <p:sp>
            <p:nvSpPr>
              <p:cNvPr id="483" name="Shape 483"/>
              <p:cNvSpPr/>
              <p:nvPr/>
            </p:nvSpPr>
            <p:spPr>
              <a:xfrm>
                <a:off x="0" y="-1"/>
                <a:ext cx="851134" cy="2009025"/>
              </a:xfrm>
              <a:prstGeom prst="rect">
                <a:avLst/>
              </a:prstGeom>
              <a:solidFill>
                <a:srgbClr val="796DA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34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0" y="866325"/>
                <a:ext cx="851134" cy="2763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34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340">
                    <a:solidFill>
                      <a:srgbClr val="FFFFFF"/>
                    </a:solidFill>
                  </a:rPr>
                  <a:t>Webseite</a:t>
                </a:r>
              </a:p>
            </p:txBody>
          </p:sp>
        </p:grpSp>
        <p:grpSp>
          <p:nvGrpSpPr>
            <p:cNvPr id="488" name="Group 488"/>
            <p:cNvGrpSpPr/>
            <p:nvPr/>
          </p:nvGrpSpPr>
          <p:grpSpPr>
            <a:xfrm>
              <a:off x="1733376" y="955257"/>
              <a:ext cx="851135" cy="2009025"/>
              <a:chOff x="0" y="0"/>
              <a:chExt cx="851133" cy="2009023"/>
            </a:xfrm>
          </p:grpSpPr>
          <p:sp>
            <p:nvSpPr>
              <p:cNvPr id="486" name="Shape 486"/>
              <p:cNvSpPr/>
              <p:nvPr/>
            </p:nvSpPr>
            <p:spPr>
              <a:xfrm>
                <a:off x="0" y="-1"/>
                <a:ext cx="851134" cy="2009025"/>
              </a:xfrm>
              <a:prstGeom prst="rect">
                <a:avLst/>
              </a:prstGeom>
              <a:solidFill>
                <a:srgbClr val="6F6CA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34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0" y="866325"/>
                <a:ext cx="851134" cy="2763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34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340">
                    <a:solidFill>
                      <a:srgbClr val="FFFFFF"/>
                    </a:solidFill>
                  </a:rPr>
                  <a:t>HIS</a:t>
                </a:r>
              </a:p>
            </p:txBody>
          </p:sp>
        </p:grpSp>
        <p:grpSp>
          <p:nvGrpSpPr>
            <p:cNvPr id="491" name="Group 491"/>
            <p:cNvGrpSpPr/>
            <p:nvPr/>
          </p:nvGrpSpPr>
          <p:grpSpPr>
            <a:xfrm>
              <a:off x="2600065" y="955257"/>
              <a:ext cx="851135" cy="2009025"/>
              <a:chOff x="0" y="0"/>
              <a:chExt cx="851133" cy="2009023"/>
            </a:xfrm>
          </p:grpSpPr>
          <p:sp>
            <p:nvSpPr>
              <p:cNvPr id="489" name="Shape 489"/>
              <p:cNvSpPr/>
              <p:nvPr/>
            </p:nvSpPr>
            <p:spPr>
              <a:xfrm>
                <a:off x="0" y="-1"/>
                <a:ext cx="851134" cy="2009025"/>
              </a:xfrm>
              <a:prstGeom prst="rect">
                <a:avLst/>
              </a:prstGeom>
              <a:solidFill>
                <a:srgbClr val="6B71A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34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0" y="866325"/>
                <a:ext cx="851134" cy="2763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34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340">
                    <a:solidFill>
                      <a:srgbClr val="FFFFFF"/>
                    </a:solidFill>
                  </a:rPr>
                  <a:t>VPN</a:t>
                </a:r>
              </a:p>
            </p:txBody>
          </p:sp>
        </p:grpSp>
        <p:grpSp>
          <p:nvGrpSpPr>
            <p:cNvPr id="494" name="Group 494"/>
            <p:cNvGrpSpPr/>
            <p:nvPr/>
          </p:nvGrpSpPr>
          <p:grpSpPr>
            <a:xfrm>
              <a:off x="3466753" y="955257"/>
              <a:ext cx="851135" cy="2009025"/>
              <a:chOff x="0" y="0"/>
              <a:chExt cx="851133" cy="2009023"/>
            </a:xfrm>
          </p:grpSpPr>
          <p:sp>
            <p:nvSpPr>
              <p:cNvPr id="492" name="Shape 492"/>
              <p:cNvSpPr/>
              <p:nvPr/>
            </p:nvSpPr>
            <p:spPr>
              <a:xfrm>
                <a:off x="0" y="-1"/>
                <a:ext cx="851134" cy="2009025"/>
              </a:xfrm>
              <a:prstGeom prst="rect">
                <a:avLst/>
              </a:prstGeom>
              <a:solidFill>
                <a:srgbClr val="6A7AA1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34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3" name="Shape 493"/>
              <p:cNvSpPr/>
              <p:nvPr/>
            </p:nvSpPr>
            <p:spPr>
              <a:xfrm>
                <a:off x="0" y="866325"/>
                <a:ext cx="851134" cy="2763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34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340">
                    <a:solidFill>
                      <a:srgbClr val="FFFFFF"/>
                    </a:solidFill>
                  </a:rPr>
                  <a:t>EvaSys</a:t>
                </a:r>
              </a:p>
            </p:txBody>
          </p:sp>
        </p:grpSp>
        <p:grpSp>
          <p:nvGrpSpPr>
            <p:cNvPr id="497" name="Group 497"/>
            <p:cNvGrpSpPr/>
            <p:nvPr/>
          </p:nvGrpSpPr>
          <p:grpSpPr>
            <a:xfrm>
              <a:off x="4333441" y="955257"/>
              <a:ext cx="851135" cy="2009025"/>
              <a:chOff x="0" y="0"/>
              <a:chExt cx="851133" cy="2009023"/>
            </a:xfrm>
          </p:grpSpPr>
          <p:sp>
            <p:nvSpPr>
              <p:cNvPr id="495" name="Shape 495"/>
              <p:cNvSpPr/>
              <p:nvPr/>
            </p:nvSpPr>
            <p:spPr>
              <a:xfrm>
                <a:off x="0" y="-1"/>
                <a:ext cx="851134" cy="2009025"/>
              </a:xfrm>
              <a:prstGeom prst="rect">
                <a:avLst/>
              </a:prstGeom>
              <a:solidFill>
                <a:srgbClr val="809EC2"/>
              </a:solidFill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34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96" name="Shape 496"/>
              <p:cNvSpPr/>
              <p:nvPr/>
            </p:nvSpPr>
            <p:spPr>
              <a:xfrm>
                <a:off x="0" y="866325"/>
                <a:ext cx="851134" cy="2763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34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340">
                    <a:solidFill>
                      <a:srgbClr val="FFFFFF"/>
                    </a:solidFill>
                  </a:rPr>
                  <a:t>E-Mail</a:t>
                </a:r>
              </a:p>
            </p:txBody>
          </p:sp>
        </p:grpSp>
        <p:sp>
          <p:nvSpPr>
            <p:cNvPr id="498" name="Shape 498"/>
            <p:cNvSpPr/>
            <p:nvPr/>
          </p:nvSpPr>
          <p:spPr>
            <a:xfrm>
              <a:off x="-1" y="2979835"/>
              <a:ext cx="5184578" cy="260525"/>
            </a:xfrm>
            <a:prstGeom prst="rect">
              <a:avLst/>
            </a:prstGeom>
            <a:solidFill>
              <a:srgbClr val="D092A7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</a:p>
          </p:txBody>
        </p:sp>
      </p:grpSp>
      <p:sp>
        <p:nvSpPr>
          <p:cNvPr id="500" name="Shape 500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503" name="Shape 503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Repräsentation von Informationen</a:t>
            </a:r>
          </a:p>
        </p:txBody>
      </p:sp>
      <p:sp>
        <p:nvSpPr>
          <p:cNvPr id="504" name="Shape 504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Instanz zur internen und externen Kommunikation</a:t>
            </a:r>
            <a:endParaRPr sz="2800"/>
          </a:p>
          <a:p>
            <a:pPr lvl="0">
              <a:defRPr sz="1800"/>
            </a:pPr>
            <a:r>
              <a:rPr sz="2800"/>
              <a:t>Feste CD-Reglung durch Präsidialbüro (Marketing)</a:t>
            </a:r>
            <a:endParaRPr sz="2800"/>
          </a:p>
          <a:p>
            <a:pPr lvl="0">
              <a:defRPr sz="1800"/>
            </a:pPr>
            <a:r>
              <a:rPr sz="2800"/>
              <a:t>Studentengewinnung</a:t>
            </a:r>
            <a:endParaRPr sz="2800"/>
          </a:p>
          <a:p>
            <a:pPr lvl="0">
              <a:defRPr sz="1800"/>
            </a:pPr>
            <a:r>
              <a:rPr sz="2800"/>
              <a:t>Handling von Bewerberdaten</a:t>
            </a:r>
          </a:p>
        </p:txBody>
      </p:sp>
      <p:sp>
        <p:nvSpPr>
          <p:cNvPr id="505" name="Shape 50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506" name="Shape 506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509" name="Shape 50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Kooperationssituation</a:t>
            </a:r>
          </a:p>
        </p:txBody>
      </p:sp>
      <p:sp>
        <p:nvSpPr>
          <p:cNvPr id="510" name="Shape 510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regionaler Bezug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Jade-Hochschulverbund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LBS (Lokales Bibliothekssystem Ostfriesland/Wilhelmshaven)</a:t>
            </a:r>
            <a:endParaRPr sz="20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Universität Vechta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gemeinsames Promotionskolleg</a:t>
            </a:r>
            <a:endParaRPr sz="2000"/>
          </a:p>
          <a:p>
            <a:pPr lvl="1" marL="0" indent="514350">
              <a:spcBef>
                <a:spcPts val="500"/>
              </a:spcBef>
              <a:buSzTx/>
              <a:buNone/>
              <a:defRPr sz="1800"/>
            </a:pP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Hochschule Osnabrück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wird ausgebaut</a:t>
            </a:r>
          </a:p>
        </p:txBody>
      </p:sp>
      <p:sp>
        <p:nvSpPr>
          <p:cNvPr id="511" name="Shape 51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512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3729" y="2291531"/>
            <a:ext cx="1766583" cy="927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73638" y="3573016"/>
            <a:ext cx="1367722" cy="936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image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0591" y="5061882"/>
            <a:ext cx="1680643" cy="955380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hape 51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518" name="Shape 51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Kooperationssituation</a:t>
            </a:r>
          </a:p>
        </p:txBody>
      </p:sp>
      <p:sp>
        <p:nvSpPr>
          <p:cNvPr id="519" name="Shape 519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interner Bezug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RZ-Leiter Mitglied in Arbeitskreis LANIT/HRZ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Austausch über IT-Infrastrukturthemen </a:t>
            </a:r>
            <a:endParaRPr sz="20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ZKI (Zentren für Kommunikationsverarbeitung in Lehre und Forschung e.V.)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Meinungs- und Erfahrungsaustausch zw. ZKI-Rechenzentren</a:t>
            </a:r>
            <a:endParaRPr sz="20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DFN-Verein (Deutsches Forschungsnetz)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DFN-Dienste</a:t>
            </a:r>
            <a:endParaRPr sz="2000"/>
          </a:p>
          <a:p>
            <a:pPr lvl="3" marL="1600200" indent="-228600">
              <a:spcBef>
                <a:spcPts val="400"/>
              </a:spcBef>
              <a:defRPr sz="1800"/>
            </a:pPr>
            <a:r>
              <a:t>DFNRoaming/eduroam</a:t>
            </a:r>
          </a:p>
          <a:p>
            <a:pPr lvl="3" marL="1600200" indent="-228600">
              <a:spcBef>
                <a:spcPts val="400"/>
              </a:spcBef>
              <a:defRPr sz="1800"/>
            </a:pPr>
            <a:r>
              <a:t>GigaMove</a:t>
            </a:r>
          </a:p>
          <a:p>
            <a:pPr lvl="3" marL="1600200" indent="-228600">
              <a:spcBef>
                <a:spcPts val="400"/>
              </a:spcBef>
              <a:defRPr sz="1800"/>
            </a:pPr>
            <a:r>
              <a:t>DFNVC</a:t>
            </a:r>
          </a:p>
        </p:txBody>
      </p:sp>
      <p:sp>
        <p:nvSpPr>
          <p:cNvPr id="520" name="Shape 52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521" name="Shape 521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524" name="Shape 524"/>
          <p:cNvSpPr/>
          <p:nvPr>
            <p:ph type="body" idx="1"/>
          </p:nvPr>
        </p:nvSpPr>
        <p:spPr>
          <a:xfrm>
            <a:off x="467543" y="1567504"/>
            <a:ext cx="8229601" cy="44973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in den Fachbereichen</a:t>
            </a:r>
          </a:p>
        </p:txBody>
      </p:sp>
      <p:sp>
        <p:nvSpPr>
          <p:cNvPr id="525" name="Shape 52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Wissensmanagement</a:t>
            </a:r>
          </a:p>
        </p:txBody>
      </p:sp>
      <p:sp>
        <p:nvSpPr>
          <p:cNvPr id="526" name="Shape 52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pSp>
        <p:nvGrpSpPr>
          <p:cNvPr id="529" name="Group 529"/>
          <p:cNvGrpSpPr/>
          <p:nvPr/>
        </p:nvGrpSpPr>
        <p:grpSpPr>
          <a:xfrm>
            <a:off x="3707903" y="3553004"/>
            <a:ext cx="851861" cy="851861"/>
            <a:chOff x="0" y="0"/>
            <a:chExt cx="851860" cy="851860"/>
          </a:xfrm>
        </p:grpSpPr>
        <p:sp>
          <p:nvSpPr>
            <p:cNvPr id="527" name="Shape 527"/>
            <p:cNvSpPr/>
            <p:nvPr/>
          </p:nvSpPr>
          <p:spPr>
            <a:xfrm>
              <a:off x="-1" y="-1"/>
              <a:ext cx="851861" cy="851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092A7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528" name="Shape 528"/>
            <p:cNvSpPr/>
            <p:nvPr/>
          </p:nvSpPr>
          <p:spPr>
            <a:xfrm>
              <a:off x="124751" y="350329"/>
              <a:ext cx="602358" cy="1512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970" tIns="13970" rIns="13970" bIns="13970" numCol="1" anchor="ctr">
              <a:spAutoFit/>
            </a:bodyPr>
            <a:lstStyle>
              <a:lvl1pPr algn="ctr" defTabSz="488950">
                <a:lnSpc>
                  <a:spcPct val="90000"/>
                </a:lnSpc>
                <a:spcBef>
                  <a:spcPts val="300"/>
                </a:spcBef>
                <a:defRPr sz="9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900">
                  <a:solidFill>
                    <a:srgbClr val="FFFFFF"/>
                  </a:solidFill>
                </a:rPr>
                <a:t>E-Learning</a:t>
              </a:r>
            </a:p>
          </p:txBody>
        </p:sp>
      </p:grpSp>
      <p:sp>
        <p:nvSpPr>
          <p:cNvPr id="530" name="Shape 530"/>
          <p:cNvSpPr/>
          <p:nvPr/>
        </p:nvSpPr>
        <p:spPr>
          <a:xfrm rot="2318079">
            <a:off x="4579330" y="4048907"/>
            <a:ext cx="532968" cy="855428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8683C1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grpSp>
        <p:nvGrpSpPr>
          <p:cNvPr id="533" name="Group 533"/>
          <p:cNvGrpSpPr/>
          <p:nvPr/>
        </p:nvGrpSpPr>
        <p:grpSpPr>
          <a:xfrm>
            <a:off x="5173491" y="4382292"/>
            <a:ext cx="1224137" cy="1241203"/>
            <a:chOff x="0" y="0"/>
            <a:chExt cx="1224136" cy="1241202"/>
          </a:xfrm>
        </p:grpSpPr>
        <p:sp>
          <p:nvSpPr>
            <p:cNvPr id="531" name="Shape 531"/>
            <p:cNvSpPr/>
            <p:nvPr/>
          </p:nvSpPr>
          <p:spPr>
            <a:xfrm>
              <a:off x="-1" y="-1"/>
              <a:ext cx="1224137" cy="124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683C1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532" name="Shape 532"/>
            <p:cNvSpPr/>
            <p:nvPr/>
          </p:nvSpPr>
          <p:spPr>
            <a:xfrm>
              <a:off x="179270" y="540127"/>
              <a:ext cx="865595" cy="160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Wirtschaft</a:t>
              </a:r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1856630" y="4389754"/>
            <a:ext cx="1206511" cy="1283909"/>
            <a:chOff x="0" y="0"/>
            <a:chExt cx="1206509" cy="1283908"/>
          </a:xfrm>
        </p:grpSpPr>
        <p:sp>
          <p:nvSpPr>
            <p:cNvPr id="534" name="Shape 534"/>
            <p:cNvSpPr/>
            <p:nvPr/>
          </p:nvSpPr>
          <p:spPr>
            <a:xfrm>
              <a:off x="0" y="-1"/>
              <a:ext cx="1206510" cy="128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193C2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535" name="Shape 535"/>
            <p:cNvSpPr/>
            <p:nvPr/>
          </p:nvSpPr>
          <p:spPr>
            <a:xfrm>
              <a:off x="176689" y="561481"/>
              <a:ext cx="853132" cy="160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Seefahrt</a:t>
              </a:r>
            </a:p>
          </p:txBody>
        </p:sp>
      </p:grpSp>
      <p:sp>
        <p:nvSpPr>
          <p:cNvPr id="537" name="Shape 537"/>
          <p:cNvSpPr/>
          <p:nvPr/>
        </p:nvSpPr>
        <p:spPr>
          <a:xfrm rot="12600000">
            <a:off x="3171040" y="3067094"/>
            <a:ext cx="536864" cy="861681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809EC2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538" name="Shape 538"/>
          <p:cNvSpPr/>
          <p:nvPr/>
        </p:nvSpPr>
        <p:spPr>
          <a:xfrm rot="19800000">
            <a:off x="4540029" y="3117521"/>
            <a:ext cx="480722" cy="771571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9184C0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grpSp>
        <p:nvGrpSpPr>
          <p:cNvPr id="541" name="Group 541"/>
          <p:cNvGrpSpPr/>
          <p:nvPr/>
        </p:nvGrpSpPr>
        <p:grpSpPr>
          <a:xfrm>
            <a:off x="5029572" y="2256733"/>
            <a:ext cx="1224137" cy="1241203"/>
            <a:chOff x="0" y="0"/>
            <a:chExt cx="1224136" cy="1241202"/>
          </a:xfrm>
        </p:grpSpPr>
        <p:sp>
          <p:nvSpPr>
            <p:cNvPr id="539" name="Shape 539"/>
            <p:cNvSpPr/>
            <p:nvPr/>
          </p:nvSpPr>
          <p:spPr>
            <a:xfrm>
              <a:off x="-1" y="-1"/>
              <a:ext cx="1224137" cy="1241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683C1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540" name="Shape 540"/>
            <p:cNvSpPr/>
            <p:nvPr/>
          </p:nvSpPr>
          <p:spPr>
            <a:xfrm>
              <a:off x="179270" y="540127"/>
              <a:ext cx="865595" cy="160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Technik</a:t>
              </a:r>
            </a:p>
          </p:txBody>
        </p:sp>
      </p:grpSp>
      <p:grpSp>
        <p:nvGrpSpPr>
          <p:cNvPr id="544" name="Group 544"/>
          <p:cNvGrpSpPr/>
          <p:nvPr/>
        </p:nvGrpSpPr>
        <p:grpSpPr>
          <a:xfrm>
            <a:off x="1864660" y="2276872"/>
            <a:ext cx="1206511" cy="1283909"/>
            <a:chOff x="0" y="0"/>
            <a:chExt cx="1206509" cy="1283908"/>
          </a:xfrm>
        </p:grpSpPr>
        <p:sp>
          <p:nvSpPr>
            <p:cNvPr id="542" name="Shape 542"/>
            <p:cNvSpPr/>
            <p:nvPr/>
          </p:nvSpPr>
          <p:spPr>
            <a:xfrm>
              <a:off x="0" y="-1"/>
              <a:ext cx="1206510" cy="1283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193C2"/>
            </a:solidFill>
            <a:ln w="25400" cap="flat">
              <a:solidFill>
                <a:srgbClr val="FFFFFF"/>
              </a:solidFill>
              <a:prstDash val="solid"/>
              <a:bevel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543" name="Shape 543"/>
            <p:cNvSpPr/>
            <p:nvPr/>
          </p:nvSpPr>
          <p:spPr>
            <a:xfrm>
              <a:off x="176689" y="561481"/>
              <a:ext cx="853132" cy="1609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" tIns="12700" rIns="12700" bIns="12700" numCol="1" anchor="ctr">
              <a:spAutoFit/>
            </a:bodyPr>
            <a:lstStyle>
              <a:lvl1pPr algn="ctr" defTabSz="444500">
                <a:lnSpc>
                  <a:spcPct val="90000"/>
                </a:lnSpc>
                <a:spcBef>
                  <a:spcPts val="400"/>
                </a:spcBef>
                <a:defRPr sz="1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000">
                  <a:solidFill>
                    <a:srgbClr val="FFFFFF"/>
                  </a:solidFill>
                </a:rPr>
                <a:t>Seefahrt</a:t>
              </a:r>
            </a:p>
          </p:txBody>
        </p:sp>
      </p:grpSp>
      <p:sp>
        <p:nvSpPr>
          <p:cNvPr id="545" name="Shape 545"/>
          <p:cNvSpPr/>
          <p:nvPr/>
        </p:nvSpPr>
        <p:spPr>
          <a:xfrm rot="9066116">
            <a:off x="3133847" y="3954579"/>
            <a:ext cx="532968" cy="855428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8683C1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546" name="Shape 546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</a:p>
        </p:txBody>
      </p:sp>
      <p:sp>
        <p:nvSpPr>
          <p:cNvPr id="160" name="Shape 160"/>
          <p:cNvSpPr/>
          <p:nvPr/>
        </p:nvSpPr>
        <p:spPr>
          <a:xfrm>
            <a:off x="685800" y="690562"/>
            <a:ext cx="7772400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Begriffsdefinition des Informationsmanagement</a:t>
            </a:r>
          </a:p>
        </p:txBody>
      </p:sp>
      <p:sp>
        <p:nvSpPr>
          <p:cNvPr id="161" name="Shape 161"/>
          <p:cNvSpPr/>
          <p:nvPr/>
        </p:nvSpPr>
        <p:spPr>
          <a:xfrm>
            <a:off x="685800" y="1770062"/>
            <a:ext cx="7772400" cy="2367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sz="2000"/>
              <a:t>Klärung und Planung des Informationsbedarfs</a:t>
            </a:r>
            <a:br>
              <a:rPr sz="2000"/>
            </a:br>
            <a:r>
              <a:rPr sz="2000"/>
              <a:t>   </a:t>
            </a:r>
            <a:r>
              <a:t>-</a:t>
            </a:r>
            <a:r>
              <a:rPr sz="2000"/>
              <a:t> 	</a:t>
            </a:r>
            <a:r>
              <a:t>Qualität, Quantität, Dringlichkeit</a:t>
            </a:r>
            <a:br/>
            <a:br/>
            <a:r>
              <a:rPr sz="2000"/>
              <a:t>Planung und Organisation der Informationsbeschaffung</a:t>
            </a:r>
            <a:br>
              <a:rPr sz="2000"/>
            </a:br>
            <a:r>
              <a:rPr sz="2000"/>
              <a:t>   </a:t>
            </a:r>
            <a:r>
              <a:t>- 	wo, wie, wann und durch wen</a:t>
            </a:r>
            <a:br/>
            <a:br/>
            <a:r>
              <a:rPr sz="2000"/>
              <a:t>Informationssicherung, Nutzbarmachung und Nutzenmehrung</a:t>
            </a:r>
            <a:br>
              <a:rPr sz="2000"/>
            </a:br>
            <a:r>
              <a:rPr sz="2000"/>
              <a:t>   </a:t>
            </a:r>
            <a:r>
              <a:t>-	Aufbereiten, Verarbeiten, Präsentieren, Dokumentieren</a:t>
            </a:r>
          </a:p>
        </p:txBody>
      </p:sp>
      <p:sp>
        <p:nvSpPr>
          <p:cNvPr id="162" name="Shape 16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63" name="Shape 163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64" name="Shape 164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549" name="Shape 54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Wissensmanagement</a:t>
            </a:r>
          </a:p>
        </p:txBody>
      </p:sp>
      <p:sp>
        <p:nvSpPr>
          <p:cNvPr id="550" name="Shape 550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Ressourcen</a:t>
            </a:r>
          </a:p>
        </p:txBody>
      </p:sp>
      <p:sp>
        <p:nvSpPr>
          <p:cNvPr id="551" name="Shape 55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pSp>
        <p:nvGrpSpPr>
          <p:cNvPr id="554" name="Group 554"/>
          <p:cNvGrpSpPr/>
          <p:nvPr/>
        </p:nvGrpSpPr>
        <p:grpSpPr>
          <a:xfrm>
            <a:off x="899591" y="2276872"/>
            <a:ext cx="1944217" cy="936105"/>
            <a:chOff x="0" y="0"/>
            <a:chExt cx="1944216" cy="936104"/>
          </a:xfrm>
        </p:grpSpPr>
        <p:sp>
          <p:nvSpPr>
            <p:cNvPr id="552" name="Shape 552"/>
            <p:cNvSpPr/>
            <p:nvPr/>
          </p:nvSpPr>
          <p:spPr>
            <a:xfrm>
              <a:off x="-1" y="-1"/>
              <a:ext cx="1944218" cy="936106"/>
            </a:xfrm>
            <a:prstGeom prst="rect">
              <a:avLst/>
            </a:prstGeom>
            <a:solidFill>
              <a:srgbClr val="809EC2"/>
            </a:solidFill>
            <a:ln w="25400" cap="flat">
              <a:solidFill>
                <a:srgbClr val="5D738E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Shape 553"/>
            <p:cNvSpPr/>
            <p:nvPr/>
          </p:nvSpPr>
          <p:spPr>
            <a:xfrm>
              <a:off x="-1" y="292721"/>
              <a:ext cx="194421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Adobe Connect</a:t>
              </a:r>
            </a:p>
          </p:txBody>
        </p:sp>
      </p:grpSp>
      <p:grpSp>
        <p:nvGrpSpPr>
          <p:cNvPr id="557" name="Group 557"/>
          <p:cNvGrpSpPr/>
          <p:nvPr/>
        </p:nvGrpSpPr>
        <p:grpSpPr>
          <a:xfrm>
            <a:off x="3491879" y="2262477"/>
            <a:ext cx="1944217" cy="936105"/>
            <a:chOff x="0" y="0"/>
            <a:chExt cx="1944216" cy="936104"/>
          </a:xfrm>
        </p:grpSpPr>
        <p:sp>
          <p:nvSpPr>
            <p:cNvPr id="555" name="Shape 555"/>
            <p:cNvSpPr/>
            <p:nvPr/>
          </p:nvSpPr>
          <p:spPr>
            <a:xfrm>
              <a:off x="-1" y="-1"/>
              <a:ext cx="1944218" cy="936106"/>
            </a:xfrm>
            <a:prstGeom prst="rect">
              <a:avLst/>
            </a:prstGeom>
            <a:solidFill>
              <a:srgbClr val="809EC2"/>
            </a:solidFill>
            <a:ln w="25400" cap="flat">
              <a:solidFill>
                <a:srgbClr val="5D738E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6" name="Shape 556"/>
            <p:cNvSpPr/>
            <p:nvPr/>
          </p:nvSpPr>
          <p:spPr>
            <a:xfrm>
              <a:off x="-1" y="292721"/>
              <a:ext cx="194421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Moodle</a:t>
              </a:r>
            </a:p>
          </p:txBody>
        </p:sp>
      </p:grpSp>
      <p:grpSp>
        <p:nvGrpSpPr>
          <p:cNvPr id="560" name="Group 560"/>
          <p:cNvGrpSpPr/>
          <p:nvPr/>
        </p:nvGrpSpPr>
        <p:grpSpPr>
          <a:xfrm>
            <a:off x="6228184" y="2262477"/>
            <a:ext cx="1944217" cy="936105"/>
            <a:chOff x="0" y="0"/>
            <a:chExt cx="1944216" cy="936104"/>
          </a:xfrm>
        </p:grpSpPr>
        <p:sp>
          <p:nvSpPr>
            <p:cNvPr id="558" name="Shape 558"/>
            <p:cNvSpPr/>
            <p:nvPr/>
          </p:nvSpPr>
          <p:spPr>
            <a:xfrm>
              <a:off x="-1" y="-1"/>
              <a:ext cx="1944218" cy="936106"/>
            </a:xfrm>
            <a:prstGeom prst="rect">
              <a:avLst/>
            </a:prstGeom>
            <a:solidFill>
              <a:srgbClr val="809EC2"/>
            </a:solidFill>
            <a:ln w="25400" cap="flat">
              <a:solidFill>
                <a:srgbClr val="5D738E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9" name="Shape 559"/>
            <p:cNvSpPr/>
            <p:nvPr/>
          </p:nvSpPr>
          <p:spPr>
            <a:xfrm>
              <a:off x="-1" y="292721"/>
              <a:ext cx="1944218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Datenlaufwerke</a:t>
              </a:r>
            </a:p>
          </p:txBody>
        </p:sp>
      </p:grpSp>
      <p:grpSp>
        <p:nvGrpSpPr>
          <p:cNvPr id="563" name="Group 563"/>
          <p:cNvGrpSpPr/>
          <p:nvPr/>
        </p:nvGrpSpPr>
        <p:grpSpPr>
          <a:xfrm>
            <a:off x="1043608" y="3501008"/>
            <a:ext cx="1656184" cy="432049"/>
            <a:chOff x="0" y="0"/>
            <a:chExt cx="1656183" cy="432047"/>
          </a:xfrm>
        </p:grpSpPr>
        <p:sp>
          <p:nvSpPr>
            <p:cNvPr id="561" name="Shape 561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2" name="Shape 562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Videochats</a:t>
              </a:r>
            </a:p>
          </p:txBody>
        </p:sp>
      </p:grpSp>
      <p:grpSp>
        <p:nvGrpSpPr>
          <p:cNvPr id="566" name="Group 566"/>
          <p:cNvGrpSpPr/>
          <p:nvPr/>
        </p:nvGrpSpPr>
        <p:grpSpPr>
          <a:xfrm>
            <a:off x="3635895" y="4005064"/>
            <a:ext cx="1656185" cy="432049"/>
            <a:chOff x="0" y="0"/>
            <a:chExt cx="1656183" cy="432047"/>
          </a:xfrm>
        </p:grpSpPr>
        <p:sp>
          <p:nvSpPr>
            <p:cNvPr id="564" name="Shape 564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5" name="Shape 565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Lernvideos</a:t>
              </a:r>
            </a:p>
          </p:txBody>
        </p:sp>
      </p:grpSp>
      <p:grpSp>
        <p:nvGrpSpPr>
          <p:cNvPr id="569" name="Group 569"/>
          <p:cNvGrpSpPr/>
          <p:nvPr/>
        </p:nvGrpSpPr>
        <p:grpSpPr>
          <a:xfrm>
            <a:off x="3635895" y="4509120"/>
            <a:ext cx="1656185" cy="432049"/>
            <a:chOff x="0" y="0"/>
            <a:chExt cx="1656183" cy="432047"/>
          </a:xfrm>
        </p:grpSpPr>
        <p:sp>
          <p:nvSpPr>
            <p:cNvPr id="567" name="Shape 567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8" name="Shape 568"/>
            <p:cNvSpPr/>
            <p:nvPr/>
          </p:nvSpPr>
          <p:spPr>
            <a:xfrm>
              <a:off x="0" y="71612"/>
              <a:ext cx="1656184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400">
                  <a:solidFill>
                    <a:srgbClr val="FFFFFF"/>
                  </a:solidFill>
                </a:rPr>
                <a:t>Vorlesungsskripte</a:t>
              </a:r>
            </a:p>
          </p:txBody>
        </p:sp>
      </p:grpSp>
      <p:grpSp>
        <p:nvGrpSpPr>
          <p:cNvPr id="572" name="Group 572"/>
          <p:cNvGrpSpPr/>
          <p:nvPr/>
        </p:nvGrpSpPr>
        <p:grpSpPr>
          <a:xfrm>
            <a:off x="3635895" y="5013176"/>
            <a:ext cx="1656185" cy="432049"/>
            <a:chOff x="0" y="0"/>
            <a:chExt cx="1656183" cy="432047"/>
          </a:xfrm>
        </p:grpSpPr>
        <p:sp>
          <p:nvSpPr>
            <p:cNvPr id="570" name="Shape 570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1" name="Shape 571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Forum</a:t>
              </a:r>
            </a:p>
          </p:txBody>
        </p:sp>
      </p:grpSp>
      <p:grpSp>
        <p:nvGrpSpPr>
          <p:cNvPr id="575" name="Group 575"/>
          <p:cNvGrpSpPr/>
          <p:nvPr/>
        </p:nvGrpSpPr>
        <p:grpSpPr>
          <a:xfrm>
            <a:off x="3635895" y="5517231"/>
            <a:ext cx="1656185" cy="432049"/>
            <a:chOff x="0" y="0"/>
            <a:chExt cx="1656183" cy="432047"/>
          </a:xfrm>
        </p:grpSpPr>
        <p:sp>
          <p:nvSpPr>
            <p:cNvPr id="573" name="Shape 573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4" name="Shape 574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Kalender</a:t>
              </a:r>
            </a:p>
          </p:txBody>
        </p:sp>
      </p:grpSp>
      <p:grpSp>
        <p:nvGrpSpPr>
          <p:cNvPr id="578" name="Group 578"/>
          <p:cNvGrpSpPr/>
          <p:nvPr/>
        </p:nvGrpSpPr>
        <p:grpSpPr>
          <a:xfrm>
            <a:off x="3635895" y="3501008"/>
            <a:ext cx="1656185" cy="432049"/>
            <a:chOff x="0" y="0"/>
            <a:chExt cx="1656183" cy="432047"/>
          </a:xfrm>
        </p:grpSpPr>
        <p:sp>
          <p:nvSpPr>
            <p:cNvPr id="576" name="Shape 576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7" name="Shape 577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Mailconnect</a:t>
              </a:r>
            </a:p>
          </p:txBody>
        </p:sp>
      </p:grpSp>
      <p:grpSp>
        <p:nvGrpSpPr>
          <p:cNvPr id="581" name="Group 581"/>
          <p:cNvGrpSpPr/>
          <p:nvPr/>
        </p:nvGrpSpPr>
        <p:grpSpPr>
          <a:xfrm>
            <a:off x="6372199" y="3501008"/>
            <a:ext cx="1656185" cy="432049"/>
            <a:chOff x="0" y="0"/>
            <a:chExt cx="1656183" cy="432047"/>
          </a:xfrm>
        </p:grpSpPr>
        <p:sp>
          <p:nvSpPr>
            <p:cNvPr id="579" name="Shape 579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0" name="Shape 580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Laufwerk Y</a:t>
              </a:r>
            </a:p>
          </p:txBody>
        </p:sp>
      </p:grpSp>
      <p:grpSp>
        <p:nvGrpSpPr>
          <p:cNvPr id="584" name="Group 584"/>
          <p:cNvGrpSpPr/>
          <p:nvPr/>
        </p:nvGrpSpPr>
        <p:grpSpPr>
          <a:xfrm>
            <a:off x="6372199" y="4005064"/>
            <a:ext cx="1656185" cy="432049"/>
            <a:chOff x="0" y="0"/>
            <a:chExt cx="1656183" cy="432047"/>
          </a:xfrm>
        </p:grpSpPr>
        <p:sp>
          <p:nvSpPr>
            <p:cNvPr id="582" name="Shape 582"/>
            <p:cNvSpPr/>
            <p:nvPr/>
          </p:nvSpPr>
          <p:spPr>
            <a:xfrm>
              <a:off x="0" y="0"/>
              <a:ext cx="1656184" cy="432048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3" name="Shape 583"/>
            <p:cNvSpPr/>
            <p:nvPr/>
          </p:nvSpPr>
          <p:spPr>
            <a:xfrm>
              <a:off x="0" y="40693"/>
              <a:ext cx="16561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Laufwerk Z</a:t>
              </a:r>
            </a:p>
          </p:txBody>
        </p:sp>
      </p:grpSp>
      <p:grpSp>
        <p:nvGrpSpPr>
          <p:cNvPr id="587" name="Group 587"/>
          <p:cNvGrpSpPr/>
          <p:nvPr/>
        </p:nvGrpSpPr>
        <p:grpSpPr>
          <a:xfrm>
            <a:off x="6372199" y="4504116"/>
            <a:ext cx="1656185" cy="442056"/>
            <a:chOff x="0" y="0"/>
            <a:chExt cx="1656183" cy="442054"/>
          </a:xfrm>
        </p:grpSpPr>
        <p:sp>
          <p:nvSpPr>
            <p:cNvPr id="585" name="Shape 585"/>
            <p:cNvSpPr/>
            <p:nvPr/>
          </p:nvSpPr>
          <p:spPr>
            <a:xfrm>
              <a:off x="0" y="5003"/>
              <a:ext cx="1656184" cy="432049"/>
            </a:xfrm>
            <a:prstGeom prst="rect">
              <a:avLst/>
            </a:prstGeom>
            <a:solidFill>
              <a:srgbClr val="9C85C0"/>
            </a:solidFill>
            <a:ln w="25400" cap="flat">
              <a:solidFill>
                <a:srgbClr val="72618C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6" name="Shape 586"/>
            <p:cNvSpPr/>
            <p:nvPr/>
          </p:nvSpPr>
          <p:spPr>
            <a:xfrm>
              <a:off x="0" y="-1"/>
              <a:ext cx="1656184" cy="4420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2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200">
                  <a:solidFill>
                    <a:srgbClr val="FFFFFF"/>
                  </a:solidFill>
                </a:rPr>
                <a:t>Verzeichnis Lehrende aus Leer </a:t>
              </a:r>
            </a:p>
          </p:txBody>
        </p:sp>
      </p:grpSp>
      <p:sp>
        <p:nvSpPr>
          <p:cNvPr id="588" name="Shape 588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591" name="Shape 59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Sicherheitsaspekte</a:t>
            </a:r>
          </a:p>
        </p:txBody>
      </p:sp>
      <p:sp>
        <p:nvSpPr>
          <p:cNvPr id="592" name="Shape 592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1">
              <a:buFont typeface="Courier New"/>
              <a:defRPr sz="1800"/>
            </a:pPr>
            <a:r>
              <a:rPr sz="2800"/>
              <a:t>Sicherheitsrichtlinien (BSI IT-Grundschutz)</a:t>
            </a:r>
            <a:endParaRPr sz="2400"/>
          </a:p>
          <a:p>
            <a:pPr lvl="1">
              <a:buFont typeface="Courier New"/>
              <a:defRPr sz="1800"/>
            </a:pPr>
            <a:r>
              <a:rPr sz="2800"/>
              <a:t>ITIL</a:t>
            </a:r>
            <a:endParaRPr sz="2400"/>
          </a:p>
          <a:p>
            <a:pPr lvl="1">
              <a:buFont typeface="Courier New"/>
              <a:defRPr sz="1800"/>
            </a:pPr>
            <a:r>
              <a:rPr sz="2800"/>
              <a:t>ISO/IEC 207001</a:t>
            </a:r>
          </a:p>
        </p:txBody>
      </p:sp>
      <p:sp>
        <p:nvSpPr>
          <p:cNvPr id="593" name="Shape 593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594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0549" y="4005064"/>
            <a:ext cx="2047876" cy="1971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image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69482" y="4043514"/>
            <a:ext cx="2142678" cy="1428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image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8679" y="3567114"/>
            <a:ext cx="2743201" cy="2381251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Shape 597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Marc Enders, Tina Koppermann</a:t>
            </a:r>
          </a:p>
        </p:txBody>
      </p:sp>
      <p:sp>
        <p:nvSpPr>
          <p:cNvPr id="600" name="Shape 60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Gewichtung und Bewertung</a:t>
            </a:r>
          </a:p>
        </p:txBody>
      </p:sp>
      <p:sp>
        <p:nvSpPr>
          <p:cNvPr id="601" name="Shape 60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02" name="Shape 602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Zentrale IT-Systeme</a:t>
            </a:r>
            <a:endParaRPr sz="2800"/>
          </a:p>
          <a:p>
            <a:pPr lvl="0">
              <a:defRPr sz="1800"/>
            </a:pPr>
            <a:r>
              <a:rPr sz="2800"/>
              <a:t>Durch Kooperationsverbund verstärkt</a:t>
            </a:r>
            <a:endParaRPr sz="2800"/>
          </a:p>
          <a:p>
            <a:pPr lvl="0">
              <a:defRPr sz="1800"/>
            </a:pPr>
            <a:r>
              <a:rPr sz="2800"/>
              <a:t>Arbeitsgruppen zu wichtigen Gebieten</a:t>
            </a:r>
            <a:endParaRPr sz="2800"/>
          </a:p>
          <a:p>
            <a:pPr lvl="0">
              <a:defRPr sz="1800"/>
            </a:pPr>
            <a:r>
              <a:rPr sz="2800"/>
              <a:t>Organisatorische Struktur für INM nicht vorhanden (CIO, Dach Organisationen)</a:t>
            </a:r>
            <a:endParaRPr sz="2800"/>
          </a:p>
          <a:p>
            <a:pPr lvl="0">
              <a:defRPr sz="1800"/>
            </a:pPr>
            <a:r>
              <a:rPr sz="2800"/>
              <a:t>Kein zentrales Portal (z.B. Campusportal)</a:t>
            </a:r>
          </a:p>
        </p:txBody>
      </p:sp>
      <p:sp>
        <p:nvSpPr>
          <p:cNvPr id="603" name="Shape 603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06" name="Shape 606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Mögliche Soll-Situation</a:t>
            </a:r>
          </a:p>
        </p:txBody>
      </p:sp>
      <p:sp>
        <p:nvSpPr>
          <p:cNvPr id="607" name="Shape 607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500"/>
              </a:spcBef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Andreas Ebling, Julia Lübke, Hannes Sprafke</a:t>
            </a:r>
          </a:p>
        </p:txBody>
      </p:sp>
      <p:sp>
        <p:nvSpPr>
          <p:cNvPr id="608" name="Shape 60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09" name="Shape 609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12" name="Shape 61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Marketing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13" name="Shape 613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Extern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Webseite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Soziale Netzwerke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Verteilte Contenterzeugung</a:t>
            </a:r>
            <a:br>
              <a:rPr sz="2400"/>
            </a:br>
            <a:endParaRPr sz="2400"/>
          </a:p>
          <a:p>
            <a:pPr lvl="0">
              <a:defRPr sz="1800"/>
            </a:pPr>
            <a:r>
              <a:rPr sz="2800"/>
              <a:t>Intern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Fokussierter Support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Schulung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Integration</a:t>
            </a:r>
          </a:p>
        </p:txBody>
      </p:sp>
      <p:sp>
        <p:nvSpPr>
          <p:cNvPr id="614" name="Shape 61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15" name="Shape 61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18" name="Shape 61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Verteilte Contenterzeugung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19" name="Shape 619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620" name="imag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700808"/>
            <a:ext cx="7990638" cy="4048589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Shape 621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24" name="Shape 62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Support &amp; Fortentwicklung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25" name="Shape 625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Support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Zentrale Dokumentation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Knowledge Base</a:t>
            </a:r>
            <a:endParaRPr sz="2400"/>
          </a:p>
          <a:p>
            <a:pPr lvl="1" marL="0" indent="457200">
              <a:spcBef>
                <a:spcPts val="500"/>
              </a:spcBef>
              <a:buSzTx/>
              <a:buNone/>
              <a:defRPr sz="1800"/>
            </a:pPr>
            <a:endParaRPr sz="2400"/>
          </a:p>
          <a:p>
            <a:pPr lvl="0">
              <a:defRPr sz="1800"/>
            </a:pPr>
            <a:r>
              <a:rPr sz="2800"/>
              <a:t>Fortentwicklung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Feedback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Innovationseingabe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Erfahrungsbetriebene Fortentwicklung</a:t>
            </a:r>
          </a:p>
        </p:txBody>
      </p:sp>
      <p:sp>
        <p:nvSpPr>
          <p:cNvPr id="626" name="Shape 62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27" name="Shape 627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30" name="Shape 63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Erfahrungsgetriebene Fortentwicklung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31" name="Shape 63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632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755" y="1844824"/>
            <a:ext cx="8289446" cy="4232052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Shape 633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36" name="Shape 63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Hard- und Software – Kernanforderungen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37" name="Shape 637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Flexibel</a:t>
            </a:r>
            <a:endParaRPr sz="2800"/>
          </a:p>
          <a:p>
            <a:pPr lvl="0">
              <a:defRPr sz="1800"/>
            </a:pPr>
            <a:r>
              <a:rPr sz="2800"/>
              <a:t>Lösungsorientiert</a:t>
            </a:r>
            <a:endParaRPr sz="2800"/>
          </a:p>
          <a:p>
            <a:pPr lvl="0">
              <a:defRPr sz="1800"/>
            </a:pPr>
            <a:r>
              <a:rPr sz="2800"/>
              <a:t>Virtualisiert</a:t>
            </a:r>
            <a:endParaRPr sz="2800"/>
          </a:p>
          <a:p>
            <a:pPr lvl="0">
              <a:defRPr sz="1800"/>
            </a:pPr>
            <a:r>
              <a:rPr sz="2800"/>
              <a:t>Integrierbar</a:t>
            </a:r>
            <a:endParaRPr sz="2800"/>
          </a:p>
          <a:p>
            <a:pPr lvl="0">
              <a:defRPr sz="1800"/>
            </a:pPr>
            <a:r>
              <a:rPr sz="2800"/>
              <a:t>Webbasiert</a:t>
            </a:r>
            <a:endParaRPr sz="2800"/>
          </a:p>
          <a:p>
            <a:pPr lvl="0">
              <a:defRPr sz="1800"/>
            </a:pPr>
            <a:r>
              <a:rPr sz="2800"/>
              <a:t>Barrierefrei</a:t>
            </a:r>
          </a:p>
        </p:txBody>
      </p:sp>
      <p:sp>
        <p:nvSpPr>
          <p:cNvPr id="638" name="Shape 63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39" name="Shape 639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42" name="Shape 64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Hard- und Software – Basissysteme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43" name="Shape 643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Identity Management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Zentral, global, integrierbar</a:t>
            </a:r>
            <a:endParaRPr sz="2400"/>
          </a:p>
          <a:p>
            <a:pPr lvl="0">
              <a:defRPr sz="1800"/>
            </a:pPr>
            <a:r>
              <a:rPr sz="2800"/>
              <a:t>Geschäftsprozesse mit activiti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Vorab abstrakte Modellierung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Anschließend Business Process Modell Notation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Stückweises Ersetzen manueller Schritte durch Automatismen</a:t>
            </a:r>
            <a:endParaRPr sz="2400"/>
          </a:p>
          <a:p>
            <a:pPr lvl="0">
              <a:defRPr sz="1800"/>
            </a:pPr>
            <a:r>
              <a:rPr sz="2800"/>
              <a:t>Content Management mit Alfresco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Zentral, verschiedene Schnittstellen, Metadaten</a:t>
            </a:r>
          </a:p>
        </p:txBody>
      </p:sp>
      <p:sp>
        <p:nvSpPr>
          <p:cNvPr id="644" name="Shape 64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45" name="Shape 64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685800" y="690562"/>
            <a:ext cx="7772400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Begriffsdefinition Information</a:t>
            </a:r>
          </a:p>
        </p:txBody>
      </p:sp>
      <p:sp>
        <p:nvSpPr>
          <p:cNvPr id="167" name="Shape 167"/>
          <p:cNvSpPr/>
          <p:nvPr/>
        </p:nvSpPr>
        <p:spPr>
          <a:xfrm>
            <a:off x="685800" y="1773237"/>
            <a:ext cx="8169275" cy="2875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sz="2000"/>
              <a:t>Unterscheidung zwischen Information und Wissen</a:t>
            </a:r>
            <a:br>
              <a:rPr sz="2000"/>
            </a:br>
            <a:r>
              <a:rPr sz="2000"/>
              <a:t>   </a:t>
            </a:r>
            <a:r>
              <a:t>- 	Wissen: Gesamtheit personengebundener Kenntnisse und Fähigkeiten</a:t>
            </a:r>
            <a:br/>
            <a:r>
              <a:t>   - 	Information: Zweckorientiertes Wissen</a:t>
            </a:r>
            <a:br/>
            <a:br/>
            <a:r>
              <a:rPr sz="2000"/>
              <a:t>Information als Produktionsfaktor</a:t>
            </a:r>
            <a:br>
              <a:rPr sz="2000"/>
            </a:br>
            <a:r>
              <a:rPr sz="2000"/>
              <a:t>   </a:t>
            </a:r>
            <a:r>
              <a:t>- 	Information als wertschöpfender </a:t>
            </a:r>
            <a:br/>
            <a:r>
              <a:t>	Faktor</a:t>
            </a:r>
            <a:br/>
            <a:r>
              <a:t>   - 	Immaterielle Güter</a:t>
            </a:r>
            <a:br/>
            <a:br/>
            <a:r>
              <a:rPr sz="2000"/>
              <a:t>Lebenszyklus von Informationen</a:t>
            </a:r>
          </a:p>
        </p:txBody>
      </p:sp>
      <p:pic>
        <p:nvPicPr>
          <p:cNvPr id="16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4612" y="2879725"/>
            <a:ext cx="3600451" cy="3535363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69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70" name="Shape 170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48" name="Shape 64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Hard- und Software - Spezialsysteme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49" name="Shape 649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defRPr sz="1800"/>
            </a:pPr>
            <a:r>
              <a:rPr sz="2800"/>
              <a:t>Lernplattform mit moodle</a:t>
            </a:r>
            <a:endParaRPr sz="28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400"/>
              <a:t>Nutzung ECMS, AD</a:t>
            </a:r>
            <a:endParaRPr sz="24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Publikation mit Open Journal System</a:t>
            </a:r>
            <a:endParaRPr sz="28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400"/>
              <a:t>Unterstützung des gesamten Publikationsworkflow</a:t>
            </a:r>
            <a:endParaRPr sz="24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400"/>
              <a:t>Dennoch Integration in activiti</a:t>
            </a:r>
            <a:endParaRPr sz="24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Evaluation mit EvaSys</a:t>
            </a:r>
            <a:endParaRPr sz="28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Campus Portal als Individuallösung</a:t>
            </a:r>
            <a:endParaRPr sz="28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400"/>
              <a:t>Zentraler Startpunkt</a:t>
            </a:r>
            <a:endParaRPr sz="24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400"/>
              <a:t>Aktuelle personalisierte Informationen im Überblick</a:t>
            </a:r>
            <a:endParaRPr sz="2400"/>
          </a:p>
          <a:p>
            <a:pPr lvl="0">
              <a:lnSpc>
                <a:spcPct val="90000"/>
              </a:lnSpc>
              <a:defRPr sz="1800"/>
            </a:pPr>
            <a:r>
              <a:rPr sz="2800"/>
              <a:t>Integrierte Gesamtsuche als Individuallösung</a:t>
            </a:r>
          </a:p>
        </p:txBody>
      </p:sp>
      <p:sp>
        <p:nvSpPr>
          <p:cNvPr id="650" name="Shape 65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51" name="Shape 651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54" name="Shape 65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Analyse des Ist- Zustandes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55" name="Shape 655"/>
          <p:cNvSpPr/>
          <p:nvPr>
            <p:ph type="body" idx="1"/>
          </p:nvPr>
        </p:nvSpPr>
        <p:spPr>
          <a:xfrm>
            <a:off x="468313" y="1628775"/>
            <a:ext cx="8218486" cy="45370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Zentrales Informationsmanagement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Informationsaustausch durch verschiedene Dienste und Möglichkeiten</a:t>
            </a:r>
            <a:endParaRPr sz="2400"/>
          </a:p>
          <a:p>
            <a:pPr lvl="0">
              <a:defRPr sz="1800"/>
            </a:pPr>
            <a:r>
              <a:rPr sz="2800"/>
              <a:t>Keine Verwaltung der Informationen 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Verschiedene Bereiche 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Verschiedene Prozesse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Verschiedene Systeme</a:t>
            </a:r>
            <a:endParaRPr sz="2400"/>
          </a:p>
          <a:p>
            <a:pPr lvl="0" marL="0" indent="0">
              <a:buSzTx/>
              <a:buNone/>
              <a:defRPr sz="1800"/>
            </a:pPr>
            <a:r>
              <a:rPr sz="2800">
                <a:latin typeface="Wingdings"/>
                <a:ea typeface="Wingdings"/>
                <a:cs typeface="Wingdings"/>
                <a:sym typeface="Wingdings"/>
              </a:rPr>
              <a:t>	 </a:t>
            </a:r>
            <a:r>
              <a:rPr sz="2800"/>
              <a:t>Hochschulrechenzentrum übernimmt</a:t>
            </a:r>
            <a:endParaRPr sz="2800"/>
          </a:p>
          <a:p>
            <a:pPr lvl="3" marL="1600200" indent="-228600">
              <a:spcBef>
                <a:spcPts val="400"/>
              </a:spcBef>
              <a:defRPr sz="1800"/>
            </a:pPr>
            <a:r>
              <a:t>Aufgaben der Informationsverwaltung</a:t>
            </a:r>
          </a:p>
          <a:p>
            <a:pPr lvl="3" marL="1600200" indent="-228600">
              <a:spcBef>
                <a:spcPts val="400"/>
              </a:spcBef>
              <a:defRPr sz="1800"/>
            </a:pPr>
            <a:r>
              <a:t> Planung von Informationen</a:t>
            </a:r>
          </a:p>
        </p:txBody>
      </p:sp>
      <p:sp>
        <p:nvSpPr>
          <p:cNvPr id="656" name="Shape 65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57" name="Shape 657"/>
          <p:cNvSpPr/>
          <p:nvPr>
            <p:ph type="sldNum" sz="quarter" idx="2"/>
          </p:nvPr>
        </p:nvSpPr>
        <p:spPr>
          <a:xfrm>
            <a:off x="81850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60" name="Shape 66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Betrachtung des zu erwartenden Soll-Zustandes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61" name="Shape 661"/>
          <p:cNvSpPr/>
          <p:nvPr>
            <p:ph type="body" idx="1"/>
          </p:nvPr>
        </p:nvSpPr>
        <p:spPr>
          <a:xfrm>
            <a:off x="468313" y="1628775"/>
            <a:ext cx="8218486" cy="4537075"/>
          </a:xfrm>
          <a:prstGeom prst="rect">
            <a:avLst/>
          </a:prstGeom>
        </p:spPr>
        <p:txBody>
          <a:bodyPr/>
          <a:lstStyle/>
          <a:p>
            <a:pPr lvl="0" marL="342900" indent="-342900">
              <a:lnSpc>
                <a:spcPct val="90000"/>
              </a:lnSpc>
              <a:defRPr sz="1800"/>
            </a:pPr>
            <a:r>
              <a:rPr sz="2500"/>
              <a:t>Verschiedene Faktoren durch verschiedene Bedürfnisse</a:t>
            </a:r>
            <a:endParaRPr sz="25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200"/>
              <a:t>Unterschiedliche Hochschulen = unterschiedlicher Umgang</a:t>
            </a:r>
            <a:endParaRPr sz="2200"/>
          </a:p>
          <a:p>
            <a:pPr lvl="1" marL="0" indent="457200">
              <a:lnSpc>
                <a:spcPct val="90000"/>
              </a:lnSpc>
              <a:spcBef>
                <a:spcPts val="500"/>
              </a:spcBef>
              <a:buSzTx/>
              <a:buNone/>
              <a:defRPr sz="1800"/>
            </a:pPr>
            <a:endParaRPr sz="2200"/>
          </a:p>
          <a:p>
            <a:pPr lvl="0" marL="342900" indent="-342900">
              <a:lnSpc>
                <a:spcPct val="90000"/>
              </a:lnSpc>
              <a:defRPr sz="1800"/>
            </a:pPr>
            <a:r>
              <a:rPr sz="2500"/>
              <a:t>Jedoch viele Bereiche gleich</a:t>
            </a:r>
            <a:endParaRPr sz="2500"/>
          </a:p>
          <a:p>
            <a:pPr lvl="1" marL="742950" indent="-285750">
              <a:lnSpc>
                <a:spcPct val="90000"/>
              </a:lnSpc>
              <a:spcBef>
                <a:spcPts val="500"/>
              </a:spcBef>
              <a:buFont typeface="Courier New"/>
              <a:defRPr sz="1800"/>
            </a:pPr>
            <a:r>
              <a:rPr sz="2200"/>
              <a:t>Fachbereiche, Bibliotheken, Ausschüsse, Präsidium, Rechenzentren</a:t>
            </a:r>
            <a:br>
              <a:rPr sz="2200"/>
            </a:br>
            <a:endParaRPr sz="2200"/>
          </a:p>
          <a:p>
            <a:pPr lvl="0" marL="0" indent="0">
              <a:lnSpc>
                <a:spcPct val="90000"/>
              </a:lnSpc>
              <a:buSzTx/>
              <a:buNone/>
              <a:defRPr sz="1800"/>
            </a:pPr>
            <a:r>
              <a:rPr sz="2500">
                <a:latin typeface="Wingdings"/>
                <a:ea typeface="Wingdings"/>
                <a:cs typeface="Wingdings"/>
                <a:sym typeface="Wingdings"/>
              </a:rPr>
              <a:t>	 </a:t>
            </a:r>
            <a:r>
              <a:rPr sz="2500"/>
              <a:t>Gemeinsames Ziel</a:t>
            </a:r>
            <a:endParaRPr sz="2500"/>
          </a:p>
          <a:p>
            <a:pPr lvl="3" marL="1685925" indent="-314325">
              <a:lnSpc>
                <a:spcPct val="90000"/>
              </a:lnSpc>
              <a:spcBef>
                <a:spcPts val="500"/>
              </a:spcBef>
              <a:defRPr sz="1800"/>
            </a:pPr>
            <a:r>
              <a:rPr sz="2200"/>
              <a:t>Optimierung der Verarbeitung von Informationen</a:t>
            </a:r>
            <a:endParaRPr sz="2400"/>
          </a:p>
          <a:p>
            <a:pPr lvl="1" marL="0" indent="457200">
              <a:lnSpc>
                <a:spcPct val="90000"/>
              </a:lnSpc>
              <a:spcBef>
                <a:spcPts val="500"/>
              </a:spcBef>
              <a:buSzTx/>
              <a:buNone/>
              <a:defRPr sz="1800"/>
            </a:pPr>
            <a:r>
              <a:rPr sz="2200"/>
              <a:t>			</a:t>
            </a:r>
          </a:p>
        </p:txBody>
      </p:sp>
      <p:sp>
        <p:nvSpPr>
          <p:cNvPr id="662" name="Shape 66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63" name="Shape 663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66" name="Shape 66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Tendenz des Informationsmanager an der Hochschule Emden</a:t>
            </a:r>
          </a:p>
        </p:txBody>
      </p:sp>
      <p:sp>
        <p:nvSpPr>
          <p:cNvPr id="667" name="Shape 667"/>
          <p:cNvSpPr/>
          <p:nvPr>
            <p:ph type="body" idx="1"/>
          </p:nvPr>
        </p:nvSpPr>
        <p:spPr>
          <a:xfrm>
            <a:off x="468313" y="1628775"/>
            <a:ext cx="8218486" cy="45370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CIO Empfehlungen der KfR</a:t>
            </a:r>
            <a:endParaRPr sz="2800"/>
          </a:p>
          <a:p>
            <a:pPr lvl="0">
              <a:defRPr sz="1800"/>
            </a:pPr>
            <a:r>
              <a:rPr sz="2800"/>
              <a:t>Personenmodell vs. CIO Gremium</a:t>
            </a:r>
            <a:endParaRPr sz="2800"/>
          </a:p>
          <a:p>
            <a:pPr lvl="0">
              <a:defRPr sz="1800"/>
            </a:pPr>
            <a:r>
              <a:rPr sz="2800"/>
              <a:t>Personenmodell: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&gt;= 50% für CIO Aufgaben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Neue Stelle</a:t>
            </a:r>
            <a:endParaRPr sz="2400"/>
          </a:p>
          <a:p>
            <a:pPr lvl="2" marL="1143000" indent="-228600">
              <a:spcBef>
                <a:spcPts val="400"/>
              </a:spcBef>
              <a:defRPr sz="1800"/>
            </a:pPr>
            <a:r>
              <a:rPr sz="2000"/>
              <a:t>Personalaufwand, Kosten- und Zeitaufwand, </a:t>
            </a:r>
            <a:endParaRPr sz="2000"/>
          </a:p>
          <a:p>
            <a:pPr lvl="0">
              <a:defRPr sz="1800"/>
            </a:pPr>
            <a:r>
              <a:rPr sz="2800"/>
              <a:t>CIO Gremium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Vorhandene Hochschulmitglieder einbinden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Aufteilung des Arbeitsaufwandes</a:t>
            </a:r>
          </a:p>
        </p:txBody>
      </p:sp>
      <p:sp>
        <p:nvSpPr>
          <p:cNvPr id="668" name="Shape 66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69" name="Shape 669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Ebling, Julia Lübke, Hannes Sprafke</a:t>
            </a:r>
          </a:p>
        </p:txBody>
      </p:sp>
      <p:sp>
        <p:nvSpPr>
          <p:cNvPr id="672" name="Shape 67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Fazit</a:t>
            </a:r>
            <a:br>
              <a:rPr b="1" sz="2600">
                <a:solidFill>
                  <a:srgbClr val="4E75A3"/>
                </a:solidFill>
              </a:rPr>
            </a:br>
          </a:p>
        </p:txBody>
      </p:sp>
      <p:sp>
        <p:nvSpPr>
          <p:cNvPr id="673" name="Shape 673"/>
          <p:cNvSpPr/>
          <p:nvPr>
            <p:ph type="body" idx="1"/>
          </p:nvPr>
        </p:nvSpPr>
        <p:spPr>
          <a:xfrm>
            <a:off x="468313" y="1628775"/>
            <a:ext cx="8218486" cy="453707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Keine einzelne Lösung für alle Hochschulen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Abwägung des zu erzielenden Ergebnisses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Abwägung von Ressourcen und Kosten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2400"/>
          </a:p>
          <a:p>
            <a:pPr lvl="0">
              <a:defRPr sz="1800"/>
            </a:pPr>
            <a:r>
              <a:rPr sz="2800"/>
              <a:t>Empfehlung eines CIO Gremiums 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Arbeitsgruppe aus verschiedenen Bereichen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Geteilter Arbeitsaufwand</a:t>
            </a:r>
            <a:endParaRPr sz="2400"/>
          </a:p>
          <a:p>
            <a:pPr lvl="1" marL="0" indent="457200">
              <a:spcBef>
                <a:spcPts val="500"/>
              </a:spcBef>
              <a:buSzTx/>
              <a:buNone/>
              <a:defRPr sz="1800"/>
            </a:pPr>
            <a:endParaRPr sz="2400"/>
          </a:p>
          <a:p>
            <a:pPr lvl="1" marL="0" indent="457200">
              <a:spcBef>
                <a:spcPts val="500"/>
              </a:spcBef>
              <a:buSzTx/>
              <a:buNone/>
              <a:defRPr sz="1800"/>
            </a:pP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Mischform aus kollektivem und strategischem CIO</a:t>
            </a:r>
          </a:p>
        </p:txBody>
      </p:sp>
      <p:sp>
        <p:nvSpPr>
          <p:cNvPr id="674" name="Shape 67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75" name="Shape 675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/>
        </p:nvSpPr>
        <p:spPr>
          <a:xfrm>
            <a:off x="13446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678" name="Shape 678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4E75A3"/>
                </a:solidFill>
              </a:rPr>
              <a:t>Konzept zur Erreichung der Soll-Situation</a:t>
            </a:r>
          </a:p>
        </p:txBody>
      </p:sp>
      <p:sp>
        <p:nvSpPr>
          <p:cNvPr id="679" name="Shape 679"/>
          <p:cNvSpPr/>
          <p:nvPr>
            <p:ph type="body" idx="1"/>
          </p:nvPr>
        </p:nvSpPr>
        <p:spPr>
          <a:xfrm>
            <a:off x="684212" y="4941887"/>
            <a:ext cx="7775576" cy="14398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98989"/>
                </a:solidFill>
              </a:rPr>
              <a:t>Marco Beckmann, Christian Halfmann</a:t>
            </a:r>
          </a:p>
        </p:txBody>
      </p:sp>
      <p:sp>
        <p:nvSpPr>
          <p:cNvPr id="680" name="Shape 680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81" name="Shape 681"/>
          <p:cNvSpPr/>
          <p:nvPr>
            <p:ph type="sldNum" sz="quarter" idx="2"/>
          </p:nvPr>
        </p:nvSpPr>
        <p:spPr>
          <a:xfrm>
            <a:off x="81470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684" name="Shape 68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Positionsbestimmung</a:t>
            </a:r>
          </a:p>
        </p:txBody>
      </p:sp>
      <p:sp>
        <p:nvSpPr>
          <p:cNvPr id="685" name="Shape 685"/>
          <p:cNvSpPr/>
          <p:nvPr>
            <p:ph type="body" idx="1"/>
          </p:nvPr>
        </p:nvSpPr>
        <p:spPr>
          <a:xfrm>
            <a:off x="457200" y="1628775"/>
            <a:ext cx="8229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Abgleich Ist-Situation mit Soll-Situation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Prioritäten definieren</a:t>
            </a:r>
            <a:endParaRPr sz="2400"/>
          </a:p>
          <a:p>
            <a:pPr lvl="0">
              <a:buSzTx/>
              <a:buNone/>
              <a:defRPr sz="1800"/>
            </a:pPr>
            <a:endParaRPr sz="2400"/>
          </a:p>
          <a:p>
            <a:pPr lvl="0">
              <a:spcBef>
                <a:spcPts val="500"/>
              </a:spcBef>
              <a:buSzTx/>
              <a:buNone/>
              <a:defRPr sz="1800"/>
            </a:pP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Umsetzungsplanung: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Change Management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Migrationskonzepte</a:t>
            </a:r>
            <a:endParaRPr sz="2000"/>
          </a:p>
          <a:p>
            <a:pPr lvl="1" marL="285750" indent="171450">
              <a:spcBef>
                <a:spcPts val="500"/>
              </a:spcBef>
              <a:buSzTx/>
              <a:buNone/>
              <a:defRPr sz="1800"/>
            </a:pPr>
            <a:endParaRPr sz="2000"/>
          </a:p>
          <a:p>
            <a:pPr lvl="0">
              <a:spcBef>
                <a:spcPts val="500"/>
              </a:spcBef>
              <a:buSzTx/>
              <a:buNone/>
              <a:defRPr sz="1800"/>
            </a:pP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Beispiele: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Responsive Website mit TYPO3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Alfresco (Dokumentenmanagement)</a:t>
            </a:r>
          </a:p>
        </p:txBody>
      </p:sp>
      <p:sp>
        <p:nvSpPr>
          <p:cNvPr id="686" name="Shape 686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687" name="Shape 687"/>
          <p:cNvSpPr/>
          <p:nvPr>
            <p:ph type="sldNum" sz="quarter" idx="2"/>
          </p:nvPr>
        </p:nvSpPr>
        <p:spPr>
          <a:xfrm>
            <a:off x="81343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690" name="Shape 69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Change Management</a:t>
            </a:r>
          </a:p>
        </p:txBody>
      </p:sp>
      <p:sp>
        <p:nvSpPr>
          <p:cNvPr id="691" name="Shape 691"/>
          <p:cNvSpPr/>
          <p:nvPr>
            <p:ph type="body" idx="1"/>
          </p:nvPr>
        </p:nvSpPr>
        <p:spPr>
          <a:xfrm>
            <a:off x="457200" y="4419600"/>
            <a:ext cx="8229600" cy="17240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/>
          </a:p>
        </p:txBody>
      </p:sp>
      <p:sp>
        <p:nvSpPr>
          <p:cNvPr id="692" name="Shape 692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693" name="image2.png" descr="Bildschirmfoto 2015-05-31 um 02.47.4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5181600"/>
            <a:ext cx="6159500" cy="762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Shape 694"/>
          <p:cNvSpPr/>
          <p:nvPr/>
        </p:nvSpPr>
        <p:spPr>
          <a:xfrm>
            <a:off x="457200" y="1628775"/>
            <a:ext cx="8229600" cy="557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Neuordnung </a:t>
            </a: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Wandel und Veränderung</a:t>
            </a:r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Betroffene </a:t>
            </a: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Zweifel und Ängste </a:t>
            </a: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Widerstände</a:t>
            </a:r>
          </a:p>
          <a:p>
            <a:pPr lvl="0" marL="342900" indent="-342900">
              <a:spcBef>
                <a:spcPts val="400"/>
              </a:spcBef>
            </a:pPr>
            <a:endParaRPr sz="2400"/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Change Management: </a:t>
            </a:r>
          </a:p>
          <a:p>
            <a:pPr lvl="0" marL="342900" indent="-342900">
              <a:spcBef>
                <a:spcPts val="500"/>
              </a:spcBef>
            </a:pPr>
            <a:r>
              <a:rPr sz="2400"/>
              <a:t>	Umsetzung von Veränderungen unter Berücksichtigung des Faktors Mensch</a:t>
            </a:r>
          </a:p>
          <a:p>
            <a:pPr lvl="0" marL="342900" indent="-342900">
              <a:spcBef>
                <a:spcPts val="400"/>
              </a:spcBef>
            </a:pPr>
            <a:endParaRPr sz="2400"/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3 Phasen der Veränderung nach Kurt Lewin:</a:t>
            </a:r>
          </a:p>
          <a:p>
            <a:pPr lvl="0" marL="342900" indent="-342900">
              <a:spcBef>
                <a:spcPts val="400"/>
              </a:spcBef>
            </a:pPr>
            <a:endParaRPr sz="2600"/>
          </a:p>
          <a:p>
            <a:pPr lvl="0" marL="342900" indent="-342900">
              <a:spcBef>
                <a:spcPts val="400"/>
              </a:spcBef>
            </a:pPr>
            <a:endParaRPr sz="2600"/>
          </a:p>
          <a:p>
            <a:pPr lvl="0" marL="342900" indent="-342900">
              <a:spcBef>
                <a:spcPts val="400"/>
              </a:spcBef>
            </a:pPr>
            <a:endParaRPr sz="2600"/>
          </a:p>
          <a:p>
            <a:pPr lvl="0" marL="342900" indent="-342900">
              <a:spcBef>
                <a:spcPts val="400"/>
              </a:spcBef>
              <a:buSzPct val="100000"/>
              <a:buFont typeface="Arial"/>
              <a:buChar char="•"/>
            </a:pPr>
            <a:endParaRPr sz="2600"/>
          </a:p>
        </p:txBody>
      </p:sp>
      <p:sp>
        <p:nvSpPr>
          <p:cNvPr id="695" name="Shape 695"/>
          <p:cNvSpPr/>
          <p:nvPr>
            <p:ph type="sldNum" sz="quarter" idx="2"/>
          </p:nvPr>
        </p:nvSpPr>
        <p:spPr>
          <a:xfrm>
            <a:off x="81597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698" name="Shape 69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Change Management</a:t>
            </a:r>
          </a:p>
        </p:txBody>
      </p:sp>
      <p:sp>
        <p:nvSpPr>
          <p:cNvPr id="699" name="Shape 699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00" name="Shape 700"/>
          <p:cNvSpPr/>
          <p:nvPr/>
        </p:nvSpPr>
        <p:spPr>
          <a:xfrm>
            <a:off x="457200" y="1628775"/>
            <a:ext cx="4114800" cy="539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Individuum</a:t>
            </a:r>
          </a:p>
          <a:p>
            <a:pPr lvl="1" marL="838200" indent="-3810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Beschreibt jeden Einzelnen </a:t>
            </a:r>
          </a:p>
          <a:p>
            <a:pPr lvl="1" marL="838200" indent="-3810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Ohne Mitarbeit der Betroffenen kein Wandel möglich</a:t>
            </a:r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Unternehmensstruktur</a:t>
            </a:r>
          </a:p>
          <a:p>
            <a:pPr lvl="1" marL="838200" indent="-3810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Aufbau und Abläufe, Strategien und Ressourcen</a:t>
            </a:r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Unternehmenskultur</a:t>
            </a:r>
          </a:p>
          <a:p>
            <a:pPr lvl="1" marL="838200" indent="-3810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Über lange Zeit gewachsene Strukturen (Einstellung, Werte)</a:t>
            </a:r>
          </a:p>
          <a:p>
            <a:pPr lvl="0" marL="342900" indent="-342900">
              <a:spcBef>
                <a:spcPts val="400"/>
              </a:spcBef>
              <a:buSzPct val="100000"/>
              <a:buFont typeface="Arial"/>
              <a:buChar char="•"/>
            </a:pPr>
            <a:endParaRPr sz="2400"/>
          </a:p>
          <a:p>
            <a:pPr lvl="0" marL="342900" indent="-342900">
              <a:spcBef>
                <a:spcPts val="400"/>
              </a:spcBef>
              <a:buSzPct val="100000"/>
              <a:buFont typeface="Arial"/>
              <a:buChar char="•"/>
            </a:pPr>
            <a:endParaRPr sz="2400"/>
          </a:p>
        </p:txBody>
      </p:sp>
      <p:sp>
        <p:nvSpPr>
          <p:cNvPr id="701" name="Shape 701"/>
          <p:cNvSpPr/>
          <p:nvPr>
            <p:ph type="body" idx="1"/>
          </p:nvPr>
        </p:nvSpPr>
        <p:spPr>
          <a:xfrm>
            <a:off x="4572000" y="1628775"/>
            <a:ext cx="41148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Kommunikation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Transparenz und</a:t>
            </a:r>
            <a:br>
              <a:rPr sz="2000"/>
            </a:br>
            <a:r>
              <a:rPr sz="2000"/>
              <a:t>Orientierung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Achtung: Möglichkeit der</a:t>
            </a:r>
            <a:br>
              <a:rPr sz="2000"/>
            </a:br>
            <a:r>
              <a:rPr sz="2000"/>
              <a:t>Fehlinterpretation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Partizipation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Motivation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Identifikation mit</a:t>
            </a:r>
            <a:br>
              <a:rPr sz="2000"/>
            </a:br>
            <a:r>
              <a:rPr sz="2000"/>
              <a:t>Veränderungen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Unterstützung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Sicherheit im Umgang mit</a:t>
            </a:r>
            <a:br>
              <a:rPr sz="2000"/>
            </a:br>
            <a:r>
              <a:rPr sz="2000"/>
              <a:t>neuen Technologien</a:t>
            </a:r>
          </a:p>
        </p:txBody>
      </p:sp>
      <p:sp>
        <p:nvSpPr>
          <p:cNvPr id="702" name="Shape 702"/>
          <p:cNvSpPr/>
          <p:nvPr>
            <p:ph type="sldNum" sz="quarter" idx="2"/>
          </p:nvPr>
        </p:nvSpPr>
        <p:spPr>
          <a:xfrm>
            <a:off x="81597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05" name="Shape 70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Change Management: Besonderheit Hochschule</a:t>
            </a:r>
          </a:p>
        </p:txBody>
      </p:sp>
      <p:sp>
        <p:nvSpPr>
          <p:cNvPr id="706" name="Shape 706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07" name="Shape 707"/>
          <p:cNvSpPr/>
          <p:nvPr/>
        </p:nvSpPr>
        <p:spPr>
          <a:xfrm>
            <a:off x="457200" y="1628775"/>
            <a:ext cx="4114800" cy="3336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Betroffene: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Professoren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Wissenschaftliche Mitarbeiter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Mitarbeiter der Verwaltung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Studierende</a:t>
            </a:r>
          </a:p>
          <a:p>
            <a:pPr lvl="1" marL="285750" indent="171450">
              <a:spcBef>
                <a:spcPts val="400"/>
              </a:spcBef>
            </a:pPr>
            <a:endParaRPr sz="2400"/>
          </a:p>
          <a:p>
            <a:pPr lvl="0" marL="285750" indent="-285750">
              <a:spcBef>
                <a:spcPts val="500"/>
              </a:spcBef>
            </a:pPr>
            <a:r>
              <a:rPr sz="24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Autonome</a:t>
            </a:r>
            <a:br>
              <a:rPr sz="2400"/>
            </a:br>
            <a:r>
              <a:rPr sz="2400"/>
              <a:t> Endscheidungen</a:t>
            </a:r>
          </a:p>
        </p:txBody>
      </p:sp>
      <p:sp>
        <p:nvSpPr>
          <p:cNvPr id="708" name="Shape 708"/>
          <p:cNvSpPr/>
          <p:nvPr>
            <p:ph type="body" idx="1"/>
          </p:nvPr>
        </p:nvSpPr>
        <p:spPr>
          <a:xfrm>
            <a:off x="4572000" y="1628775"/>
            <a:ext cx="41148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defRPr sz="1800"/>
            </a:pPr>
            <a:r>
              <a:rPr sz="2400"/>
              <a:t>Einrichtungen</a:t>
            </a:r>
            <a:r>
              <a:rPr sz="2800"/>
              <a:t>:</a:t>
            </a:r>
            <a:endParaRPr sz="28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Fakultäten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Fachbereiche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Institute</a:t>
            </a:r>
            <a:endParaRPr sz="2400"/>
          </a:p>
          <a:p>
            <a:pPr lvl="0">
              <a:buSzTx/>
              <a:buNone/>
              <a:defRPr sz="1800"/>
            </a:pPr>
            <a:endParaRPr sz="2400"/>
          </a:p>
          <a:p>
            <a:pPr lvl="0">
              <a:buSzTx/>
              <a:buNone/>
              <a:defRPr sz="1800"/>
            </a:pPr>
            <a:endParaRPr sz="2400"/>
          </a:p>
          <a:p>
            <a:pPr lvl="0">
              <a:buSzTx/>
              <a:buNone/>
              <a:defRPr sz="1800"/>
            </a:pPr>
            <a:r>
              <a:rPr sz="28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400"/>
              <a:t>Unabhängig und selbstorganisiert</a:t>
            </a:r>
          </a:p>
        </p:txBody>
      </p:sp>
      <p:sp>
        <p:nvSpPr>
          <p:cNvPr id="709" name="Shape 709"/>
          <p:cNvSpPr/>
          <p:nvPr>
            <p:ph type="sldNum" sz="quarter" idx="2"/>
          </p:nvPr>
        </p:nvSpPr>
        <p:spPr>
          <a:xfrm>
            <a:off x="81597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687387" y="690562"/>
            <a:ext cx="7772401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Informationsmanagement nach Heinrich</a:t>
            </a:r>
          </a:p>
        </p:txBody>
      </p:sp>
      <p:sp>
        <p:nvSpPr>
          <p:cNvPr id="174" name="Shape 174"/>
          <p:cNvSpPr/>
          <p:nvPr/>
        </p:nvSpPr>
        <p:spPr>
          <a:xfrm>
            <a:off x="687387" y="1787525"/>
            <a:ext cx="7772401" cy="494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sz="2000">
                <a:solidFill>
                  <a:srgbClr val="FF3333"/>
                </a:solidFill>
              </a:rPr>
              <a:t>„Leitungshandeln (Management) im Unternehmen im Bezug auf Informationen und Kommunikation“</a:t>
            </a:r>
            <a:br>
              <a:rPr sz="2000">
                <a:solidFill>
                  <a:srgbClr val="FF3333"/>
                </a:solidFill>
              </a:rPr>
            </a:br>
            <a:br>
              <a:rPr sz="2000">
                <a:solidFill>
                  <a:srgbClr val="FF3333"/>
                </a:solidFill>
              </a:rPr>
            </a:br>
            <a:r>
              <a:rPr sz="2000"/>
              <a:t>Umfasst alle Informations- und Kommunikationsaufgaben 		</a:t>
            </a:r>
            <a:br>
              <a:rPr sz="2000"/>
            </a:br>
            <a:r>
              <a:rPr sz="2000"/>
              <a:t>   </a:t>
            </a:r>
            <a:r>
              <a:t>-	Informationsfunktion</a:t>
            </a:r>
            <a:br/>
            <a:br/>
            <a:r>
              <a:rPr sz="2000"/>
              <a:t>Aufbau einer Informationsinfrastruktur</a:t>
            </a:r>
            <a:br>
              <a:rPr sz="2000"/>
            </a:br>
            <a:r>
              <a:rPr sz="2000"/>
              <a:t>   </a:t>
            </a:r>
            <a:r>
              <a:t>-	Verteilung, Produktion &amp; Nutzung von Informationen</a:t>
            </a:r>
            <a:br/>
            <a:r>
              <a:rPr sz="2000"/>
              <a:t>	</a:t>
            </a:r>
            <a:br>
              <a:rPr sz="2000"/>
            </a:br>
            <a:r>
              <a:rPr sz="2000"/>
              <a:t>Aufgaben des INM gliedern sich in drei Ebenen:</a:t>
            </a:r>
            <a:br>
              <a:rPr sz="2000"/>
            </a:br>
            <a:r>
              <a:rPr sz="2000"/>
              <a:t>   </a:t>
            </a:r>
            <a:r>
              <a:t>-	Strategische Ebene</a:t>
            </a:r>
            <a:br/>
            <a:r>
              <a:t>   -	Administrative Ebene</a:t>
            </a:r>
            <a:br/>
            <a:r>
              <a:t>   -	Operative Ebene</a:t>
            </a:r>
            <a:br/>
            <a:r>
              <a:rPr>
                <a:solidFill>
                  <a:srgbClr val="4E75A3"/>
                </a:solidFill>
              </a:rPr>
              <a:t>		</a:t>
            </a:r>
            <a:br>
              <a:rPr>
                <a:solidFill>
                  <a:srgbClr val="4E75A3"/>
                </a:solidFill>
              </a:rPr>
            </a:br>
            <a:r>
              <a:rPr sz="2000">
                <a:solidFill>
                  <a:srgbClr val="4E75A3"/>
                </a:solidFill>
              </a:rPr>
              <a:t>	</a:t>
            </a:r>
            <a:br>
              <a:rPr sz="2000">
                <a:solidFill>
                  <a:srgbClr val="4E75A3"/>
                </a:solidFill>
              </a:rPr>
            </a:br>
            <a:br>
              <a:rPr sz="2000">
                <a:solidFill>
                  <a:srgbClr val="4E75A3"/>
                </a:solidFill>
              </a:rPr>
            </a:br>
          </a:p>
        </p:txBody>
      </p:sp>
      <p:sp>
        <p:nvSpPr>
          <p:cNvPr id="175" name="Shape 17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76" name="Shape 176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12" name="Shape 71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Changeplan</a:t>
            </a:r>
          </a:p>
        </p:txBody>
      </p:sp>
      <p:sp>
        <p:nvSpPr>
          <p:cNvPr id="713" name="Shape 713"/>
          <p:cNvSpPr/>
          <p:nvPr>
            <p:ph type="body" idx="1"/>
          </p:nvPr>
        </p:nvSpPr>
        <p:spPr>
          <a:xfrm>
            <a:off x="457200" y="1628775"/>
            <a:ext cx="8229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Veränderungen im IT Bereich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Deterministische Sichtweise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Sozio-technische Sichtweise</a:t>
            </a:r>
            <a:endParaRPr sz="2400"/>
          </a:p>
          <a:p>
            <a:pPr lvl="1" marL="285750" indent="171450">
              <a:spcBef>
                <a:spcPts val="500"/>
              </a:spcBef>
              <a:buSzTx/>
              <a:buNone/>
              <a:defRPr sz="1800"/>
            </a:pPr>
            <a:endParaRPr sz="20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Change Management Tools:</a:t>
            </a:r>
          </a:p>
        </p:txBody>
      </p:sp>
      <p:sp>
        <p:nvSpPr>
          <p:cNvPr id="714" name="Shape 714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aphicFrame>
        <p:nvGraphicFramePr>
          <p:cNvPr id="715" name="Table 715"/>
          <p:cNvGraphicFramePr/>
          <p:nvPr/>
        </p:nvGraphicFramePr>
        <p:xfrm>
          <a:off x="533400" y="3810000"/>
          <a:ext cx="8077200" cy="2235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019300"/>
                <a:gridCol w="2019300"/>
                <a:gridCol w="2019300"/>
                <a:gridCol w="2019300"/>
              </a:tblGrid>
              <a:tr h="745066"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Veränderungs-prozesse steuern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809EC2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809E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Information und Kommunikation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809E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Partizipation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809EC2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>
                          <a:solidFill>
                            <a:srgbClr val="FFFFFF"/>
                          </a:solidFill>
                        </a:rPr>
                        <a:t>Konsolidierung nach dem Go Live</a:t>
                      </a:r>
                    </a:p>
                  </a:txBody>
                  <a:tcPr marL="50800" marR="50800" marT="50800" marB="50800" anchor="t" anchorCtr="0" horzOverflow="overflow">
                    <a:lnL w="12700">
                      <a:miter lim="400000"/>
                    </a:lnL>
                    <a:lnR w="12700">
                      <a:solidFill>
                        <a:srgbClr val="809EC2"/>
                      </a:solidFill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809EC2"/>
                    </a:solidFill>
                  </a:tcPr>
                </a:tc>
              </a:tr>
              <a:tr h="745066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Definition einer Projektstruktur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809EC2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ECEF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Kommunikations-pläne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ECEF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Feedback zur Optimierung der Veränderungs-prozesse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ECEFF4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Support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solidFill>
                        <a:srgbClr val="809EC2"/>
                      </a:solidFill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ECEFF4"/>
                    </a:solidFill>
                  </a:tcPr>
                </a:tc>
              </a:tr>
              <a:tr h="745066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Controlling durch Statusberichte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809EC2"/>
                      </a:solidFill>
                    </a:lnL>
                    <a:lnR w="12700">
                      <a:miter lim="400000"/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Informations-veranstaltungen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Training / Coaching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/>
                      </a:r>
                    </a:p>
                  </a:txBody>
                  <a:tcPr marL="45720" marR="45720" marT="45720" marB="45720" anchor="t" anchorCtr="0" horzOverflow="overflow">
                    <a:lnL w="12700">
                      <a:miter lim="400000"/>
                    </a:lnL>
                    <a:lnR w="12700">
                      <a:solidFill>
                        <a:srgbClr val="809EC2"/>
                      </a:solidFill>
                    </a:lnR>
                    <a:lnT w="12700">
                      <a:solidFill>
                        <a:srgbClr val="809EC2"/>
                      </a:solidFill>
                    </a:lnT>
                    <a:lnB w="12700">
                      <a:solidFill>
                        <a:srgbClr val="809EC2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16" name="Shape 716"/>
          <p:cNvSpPr/>
          <p:nvPr>
            <p:ph type="sldNum" sz="quarter" idx="2"/>
          </p:nvPr>
        </p:nvSpPr>
        <p:spPr>
          <a:xfrm>
            <a:off x="81597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19" name="Shape 71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Changeplan: Responsive Website und Alfresco</a:t>
            </a:r>
          </a:p>
        </p:txBody>
      </p:sp>
      <p:sp>
        <p:nvSpPr>
          <p:cNvPr id="720" name="Shape 720"/>
          <p:cNvSpPr/>
          <p:nvPr/>
        </p:nvSpPr>
        <p:spPr>
          <a:xfrm>
            <a:off x="11113" y="6523466"/>
            <a:ext cx="132080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21" name="Shape 721"/>
          <p:cNvSpPr/>
          <p:nvPr/>
        </p:nvSpPr>
        <p:spPr>
          <a:xfrm>
            <a:off x="457200" y="1628775"/>
            <a:ext cx="4114800" cy="3482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Responsive Website:</a:t>
            </a:r>
          </a:p>
          <a:p>
            <a:pPr lvl="0" marL="342900" indent="-342900">
              <a:spcBef>
                <a:spcPts val="400"/>
              </a:spcBef>
            </a:pPr>
            <a:endParaRPr sz="2400"/>
          </a:p>
          <a:p>
            <a:pPr lvl="0" marL="381000" indent="-381000">
              <a:spcBef>
                <a:spcPts val="400"/>
              </a:spcBef>
              <a:buSzPct val="100000"/>
              <a:buFont typeface="Arial"/>
              <a:buChar char="•"/>
            </a:pPr>
            <a:r>
              <a:rPr sz="2000"/>
              <a:t>Technische Veränderungen</a:t>
            </a:r>
          </a:p>
          <a:p>
            <a:pPr lvl="1" marL="800100" indent="-342900">
              <a:spcBef>
                <a:spcPts val="400"/>
              </a:spcBef>
              <a:buSzPct val="100000"/>
              <a:buFont typeface="Courier New"/>
              <a:buChar char="o"/>
            </a:pPr>
            <a:r>
              <a:t>Erstellung responsive Design</a:t>
            </a:r>
          </a:p>
          <a:p>
            <a:pPr lvl="1" marL="800100" indent="-342900">
              <a:spcBef>
                <a:spcPts val="400"/>
              </a:spcBef>
              <a:buSzPct val="100000"/>
              <a:buFont typeface="Courier New"/>
              <a:buChar char="o"/>
            </a:pPr>
            <a:r>
              <a:t>TYPO3 Update</a:t>
            </a:r>
          </a:p>
          <a:p>
            <a:pPr lvl="0" marL="381000" indent="-381000">
              <a:spcBef>
                <a:spcPts val="400"/>
              </a:spcBef>
              <a:buSzPct val="100000"/>
              <a:buFont typeface="Arial"/>
              <a:buChar char="•"/>
            </a:pPr>
            <a:r>
              <a:rPr sz="2000"/>
              <a:t>Keine Veränderung von Inhalt und Funktion</a:t>
            </a:r>
          </a:p>
          <a:p>
            <a:pPr lvl="0" marL="342900" indent="-342900">
              <a:spcBef>
                <a:spcPts val="400"/>
              </a:spcBef>
            </a:pPr>
            <a:r>
              <a:rPr sz="200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2000"/>
              <a:t>kein umfangreiches Change Management nötig </a:t>
            </a:r>
            <a:endParaRPr sz="2000"/>
          </a:p>
        </p:txBody>
      </p:sp>
      <p:sp>
        <p:nvSpPr>
          <p:cNvPr id="722" name="Shape 722"/>
          <p:cNvSpPr/>
          <p:nvPr>
            <p:ph type="body" idx="1"/>
          </p:nvPr>
        </p:nvSpPr>
        <p:spPr>
          <a:xfrm>
            <a:off x="4572000" y="1628775"/>
            <a:ext cx="41148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Alfresco:</a:t>
            </a:r>
            <a:endParaRPr sz="2400"/>
          </a:p>
          <a:p>
            <a:pPr lvl="0">
              <a:buSzTx/>
              <a:buNone/>
              <a:defRPr sz="1800"/>
            </a:pPr>
            <a:endParaRPr sz="2400"/>
          </a:p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Grundlegend neues System</a:t>
            </a:r>
            <a:endParaRPr sz="20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Technische Veränderungen 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Veränderungen für Nutzer</a:t>
            </a:r>
            <a:endParaRPr sz="2400"/>
          </a:p>
          <a:p>
            <a:pPr lvl="0" marL="244928" indent="-244928">
              <a:spcBef>
                <a:spcPts val="400"/>
              </a:spcBef>
              <a:defRPr sz="1800"/>
            </a:pPr>
            <a:r>
              <a:rPr sz="2000"/>
              <a:t>Change Management:</a:t>
            </a:r>
            <a:endParaRPr sz="20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Kommunikationsplan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Informationsveranstaltung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Ggf. Zieloptimierung nach Feedback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Weiterbildung</a:t>
            </a:r>
            <a:endParaRPr sz="2400"/>
          </a:p>
          <a:p>
            <a:pPr lvl="1" marL="671512" indent="-214312">
              <a:spcBef>
                <a:spcPts val="400"/>
              </a:spcBef>
              <a:buFont typeface="Courier New"/>
              <a:defRPr sz="1800"/>
            </a:pPr>
            <a:r>
              <a:t>Support</a:t>
            </a:r>
          </a:p>
        </p:txBody>
      </p:sp>
      <p:sp>
        <p:nvSpPr>
          <p:cNvPr id="723" name="Shape 723"/>
          <p:cNvSpPr/>
          <p:nvPr>
            <p:ph type="sldNum" sz="quarter" idx="2"/>
          </p:nvPr>
        </p:nvSpPr>
        <p:spPr>
          <a:xfrm>
            <a:off x="8172450" y="6523466"/>
            <a:ext cx="971550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Kriterien für eine erfolgreiche Migration</a:t>
            </a:r>
          </a:p>
        </p:txBody>
      </p:sp>
      <p:sp>
        <p:nvSpPr>
          <p:cNvPr id="726" name="Shape 726"/>
          <p:cNvSpPr/>
          <p:nvPr>
            <p:ph type="body" idx="1"/>
          </p:nvPr>
        </p:nvSpPr>
        <p:spPr>
          <a:xfrm>
            <a:off x="457200" y="1628775"/>
            <a:ext cx="4038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Komplexe Phasen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Strategisch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Rechtlich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Wirtschaftlich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Organisatorisch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Systembetrieb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Sicherheit</a:t>
            </a:r>
          </a:p>
        </p:txBody>
      </p:sp>
      <p:sp>
        <p:nvSpPr>
          <p:cNvPr id="727" name="Shape 727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28" name="Shape 728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pic>
        <p:nvPicPr>
          <p:cNvPr id="729" name="image3.jpeg" descr="vorgehensmodell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5800" y="1827213"/>
            <a:ext cx="4038600" cy="4100513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hape 7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Migrationsstrategien</a:t>
            </a:r>
          </a:p>
        </p:txBody>
      </p:sp>
      <p:sp>
        <p:nvSpPr>
          <p:cNvPr id="733" name="Shape 733"/>
          <p:cNvSpPr/>
          <p:nvPr>
            <p:ph type="body" idx="1"/>
          </p:nvPr>
        </p:nvSpPr>
        <p:spPr>
          <a:xfrm>
            <a:off x="457200" y="1628775"/>
            <a:ext cx="8229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sz="1800"/>
            </a:pPr>
            <a:r>
              <a:rPr sz="2800"/>
              <a:t>Big Bang Approach (Cold Turkey Strategy)</a:t>
            </a:r>
            <a:endParaRPr sz="2800"/>
          </a:p>
          <a:p>
            <a:pPr lvl="0">
              <a:defRPr sz="1800"/>
            </a:pPr>
            <a:r>
              <a:rPr sz="2800"/>
              <a:t>Database First / Last Approach</a:t>
            </a:r>
            <a:endParaRPr sz="2800"/>
          </a:p>
          <a:p>
            <a:pPr lvl="0">
              <a:defRPr sz="1800"/>
            </a:pPr>
            <a:r>
              <a:rPr sz="2800"/>
              <a:t>Composite Database Approach</a:t>
            </a:r>
            <a:endParaRPr sz="2800"/>
          </a:p>
          <a:p>
            <a:pPr lvl="0">
              <a:defRPr sz="1800"/>
            </a:pPr>
            <a:r>
              <a:rPr sz="2800"/>
              <a:t>Chicken-Little Strategy</a:t>
            </a:r>
            <a:endParaRPr sz="2800"/>
          </a:p>
          <a:p>
            <a:pPr lvl="0">
              <a:defRPr sz="1800"/>
            </a:pPr>
            <a:r>
              <a:rPr sz="2800"/>
              <a:t>Butterfly Methodology</a:t>
            </a:r>
          </a:p>
        </p:txBody>
      </p:sp>
      <p:sp>
        <p:nvSpPr>
          <p:cNvPr id="734" name="Shape 734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35" name="Shape 735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36" name="Shape 7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Responsive Website mit TYPO3</a:t>
            </a:r>
          </a:p>
        </p:txBody>
      </p:sp>
      <p:sp>
        <p:nvSpPr>
          <p:cNvPr id="739" name="Shape 739"/>
          <p:cNvSpPr/>
          <p:nvPr>
            <p:ph type="body" idx="1"/>
          </p:nvPr>
        </p:nvSpPr>
        <p:spPr>
          <a:xfrm>
            <a:off x="457200" y="1628775"/>
            <a:ext cx="4038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Ist-Zustand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Version 4.5 LTS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Nicht Responsive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Nicht Barrierefrei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Single-Sign-On</a:t>
            </a:r>
          </a:p>
        </p:txBody>
      </p:sp>
      <p:sp>
        <p:nvSpPr>
          <p:cNvPr id="740" name="Shape 740"/>
          <p:cNvSpPr/>
          <p:nvPr/>
        </p:nvSpPr>
        <p:spPr>
          <a:xfrm>
            <a:off x="4643437" y="1628775"/>
            <a:ext cx="4038601" cy="255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293914" indent="-293914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Soll-Zustand</a:t>
            </a:r>
            <a:endParaRPr sz="28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Lange Support-Zeit</a:t>
            </a:r>
            <a:endParaRPr sz="24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Responsive Design</a:t>
            </a:r>
            <a:endParaRPr sz="24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Übernahme Extensions</a:t>
            </a:r>
            <a:endParaRPr sz="24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Barrierefrei</a:t>
            </a:r>
            <a:endParaRPr sz="24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SEO</a:t>
            </a:r>
            <a:endParaRPr sz="2400"/>
          </a:p>
          <a:p>
            <a:pPr lvl="1" marL="695325" indent="-238125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Single-Sign-On</a:t>
            </a:r>
          </a:p>
        </p:txBody>
      </p:sp>
      <p:sp>
        <p:nvSpPr>
          <p:cNvPr id="741" name="Shape 741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42" name="Shape 742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43" name="Shape 7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Responsive Website mit TYPO3</a:t>
            </a:r>
          </a:p>
        </p:txBody>
      </p:sp>
      <p:sp>
        <p:nvSpPr>
          <p:cNvPr id="746" name="Shape 746"/>
          <p:cNvSpPr/>
          <p:nvPr>
            <p:ph type="body" idx="1"/>
          </p:nvPr>
        </p:nvSpPr>
        <p:spPr>
          <a:xfrm>
            <a:off x="457200" y="1628775"/>
            <a:ext cx="4038600" cy="44973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Hardwareanforderungen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Entwicklungssystem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Migration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TYPO3-Kern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Extensions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Layout / Responsive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TypoScript Erweiterung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Menü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Templates</a:t>
            </a:r>
            <a:endParaRPr sz="2400"/>
          </a:p>
          <a:p>
            <a:pPr lvl="1" marL="695325" indent="-238125">
              <a:spcBef>
                <a:spcPts val="400"/>
              </a:spcBef>
              <a:buFont typeface="Courier New"/>
              <a:defRPr sz="1800"/>
            </a:pPr>
            <a:r>
              <a:rPr sz="2000"/>
              <a:t>Eigene Extensions</a:t>
            </a:r>
            <a:endParaRPr sz="2400"/>
          </a:p>
          <a:p>
            <a:pPr lvl="0" marL="293914" indent="-293914">
              <a:spcBef>
                <a:spcPts val="500"/>
              </a:spcBef>
              <a:defRPr sz="1800"/>
            </a:pPr>
            <a:r>
              <a:rPr sz="2400"/>
              <a:t>Produktivsetzung</a:t>
            </a:r>
          </a:p>
        </p:txBody>
      </p:sp>
      <p:sp>
        <p:nvSpPr>
          <p:cNvPr id="747" name="Shape 747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48" name="Shape 748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49" name="Shape 7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Dokumenten-Management-System Alfresco</a:t>
            </a:r>
          </a:p>
        </p:txBody>
      </p:sp>
      <p:sp>
        <p:nvSpPr>
          <p:cNvPr id="752" name="Shape 752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53" name="Shape 753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pic>
        <p:nvPicPr>
          <p:cNvPr id="754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187" y="1773238"/>
            <a:ext cx="7869238" cy="4202113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Shape 7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Dokumenten-Management-System Alfresco</a:t>
            </a:r>
          </a:p>
        </p:txBody>
      </p:sp>
      <p:sp>
        <p:nvSpPr>
          <p:cNvPr id="758" name="Shape 758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59" name="Shape 759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60" name="Shape 760"/>
          <p:cNvSpPr/>
          <p:nvPr/>
        </p:nvSpPr>
        <p:spPr>
          <a:xfrm>
            <a:off x="457200" y="1628775"/>
            <a:ext cx="4038600" cy="255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Ist-Zustand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Austauschlaufwerke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Webseiten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Eigene Software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EvaSys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Gigamove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Labor-Systeme</a:t>
            </a:r>
          </a:p>
        </p:txBody>
      </p:sp>
      <p:sp>
        <p:nvSpPr>
          <p:cNvPr id="761" name="Shape 761"/>
          <p:cNvSpPr/>
          <p:nvPr/>
        </p:nvSpPr>
        <p:spPr>
          <a:xfrm>
            <a:off x="4643437" y="1628775"/>
            <a:ext cx="4038601" cy="255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Soll-Zustand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Migration aller Dokumente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Versionsmanagement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Schneller Zugriff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Ortsunabhängigkeit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Alle Dokumenttypen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Keine Client-Installation</a:t>
            </a:r>
          </a:p>
        </p:txBody>
      </p:sp>
      <p:sp>
        <p:nvSpPr>
          <p:cNvPr id="762" name="Shape 7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Dokumenten-Management-System Alfresco</a:t>
            </a:r>
          </a:p>
        </p:txBody>
      </p:sp>
      <p:sp>
        <p:nvSpPr>
          <p:cNvPr id="765" name="Shape 765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66" name="Shape 766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67" name="Shape 767"/>
          <p:cNvSpPr/>
          <p:nvPr/>
        </p:nvSpPr>
        <p:spPr>
          <a:xfrm>
            <a:off x="457200" y="1628775"/>
            <a:ext cx="4038600" cy="208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Migrationsplan</a:t>
            </a:r>
            <a:endParaRPr sz="2400"/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Hochverfügbarkeit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Backup- und Restore-Konzepte</a:t>
            </a:r>
            <a:endParaRPr sz="2000"/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Community oder Enterprise Edition</a:t>
            </a:r>
          </a:p>
        </p:txBody>
      </p:sp>
      <p:sp>
        <p:nvSpPr>
          <p:cNvPr id="768" name="Shape 768"/>
          <p:cNvSpPr/>
          <p:nvPr/>
        </p:nvSpPr>
        <p:spPr>
          <a:xfrm>
            <a:off x="4643437" y="1628775"/>
            <a:ext cx="4038601" cy="3494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Hardwareanforderungen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Nach Anwendungsfall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Anzahl gleichzeitiger Zugriffe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Speicherort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HA-Betrieb (Cluster)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Einsatz Load-Balancing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Dedizierte Transformation Server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Caching</a:t>
            </a:r>
          </a:p>
        </p:txBody>
      </p:sp>
      <p:sp>
        <p:nvSpPr>
          <p:cNvPr id="769" name="Shape 7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Dokumenten-Management-System Alfresco</a:t>
            </a:r>
          </a:p>
        </p:txBody>
      </p:sp>
      <p:sp>
        <p:nvSpPr>
          <p:cNvPr id="772" name="Shape 772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73" name="Shape 773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pic>
        <p:nvPicPr>
          <p:cNvPr id="774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987" y="1773238"/>
            <a:ext cx="7127876" cy="4257676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Shape 775"/>
          <p:cNvSpPr/>
          <p:nvPr/>
        </p:nvSpPr>
        <p:spPr>
          <a:xfrm>
            <a:off x="5435600" y="1844675"/>
            <a:ext cx="2819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spcBef>
                <a:spcPts val="500"/>
              </a:spcBef>
              <a:defRPr sz="2400"/>
            </a:lvl1pPr>
          </a:lstStyle>
          <a:p>
            <a:pPr lvl="0">
              <a:defRPr sz="1800"/>
            </a:pPr>
            <a:r>
              <a:rPr sz="2400"/>
              <a:t>Beispielarchitektur</a:t>
            </a:r>
          </a:p>
        </p:txBody>
      </p:sp>
      <p:sp>
        <p:nvSpPr>
          <p:cNvPr id="776" name="Shape 7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687387" y="690562"/>
            <a:ext cx="7772401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Informationsmanagement nach Wollnik</a:t>
            </a:r>
          </a:p>
        </p:txBody>
      </p:sp>
      <p:sp>
        <p:nvSpPr>
          <p:cNvPr id="180" name="Shape 180"/>
          <p:cNvSpPr/>
          <p:nvPr/>
        </p:nvSpPr>
        <p:spPr>
          <a:xfrm>
            <a:off x="687387" y="1787525"/>
            <a:ext cx="7772401" cy="494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sz="2000"/>
              <a:t>Ebene des Informationseinsatzes</a:t>
            </a:r>
            <a:br>
              <a:rPr sz="2000"/>
            </a:br>
            <a:r>
              <a:rPr sz="2000"/>
              <a:t>   </a:t>
            </a:r>
            <a:r>
              <a:t>-	Integration von Informationen in Produkte und Dienstleistungen</a:t>
            </a:r>
            <a:br/>
            <a:br/>
            <a:r>
              <a:rPr sz="2000"/>
              <a:t>Ebene der Informations- und </a:t>
            </a:r>
            <a:br>
              <a:rPr sz="2000"/>
            </a:br>
            <a:r>
              <a:rPr sz="2000"/>
              <a:t>Kommunikationssysteme</a:t>
            </a:r>
            <a:br>
              <a:rPr sz="2000"/>
            </a:br>
            <a:r>
              <a:rPr sz="2000"/>
              <a:t>   </a:t>
            </a:r>
            <a:r>
              <a:t>-	Festlegung, Erhaltung und Modifi-</a:t>
            </a:r>
            <a:br/>
            <a:r>
              <a:t>	kation der Struktur von Informations-</a:t>
            </a:r>
            <a:br/>
            <a:r>
              <a:t>	systemen</a:t>
            </a:r>
            <a:br/>
            <a:br/>
            <a:r>
              <a:rPr sz="2000"/>
              <a:t>Ebene der Informations- und </a:t>
            </a:r>
            <a:br>
              <a:rPr sz="2000"/>
            </a:br>
            <a:r>
              <a:rPr sz="2000"/>
              <a:t>Kommunikationsinfrastruktur</a:t>
            </a:r>
            <a:br>
              <a:rPr sz="2000"/>
            </a:br>
            <a:r>
              <a:rPr sz="2000"/>
              <a:t>   </a:t>
            </a:r>
            <a:r>
              <a:t>-	Ebene der Informationstechnologie</a:t>
            </a:r>
            <a:br/>
            <a:r>
              <a:rPr sz="2000">
                <a:solidFill>
                  <a:srgbClr val="4E75A3"/>
                </a:solidFill>
              </a:rPr>
              <a:t>	</a:t>
            </a:r>
            <a:br>
              <a:rPr sz="2000">
                <a:solidFill>
                  <a:srgbClr val="4E75A3"/>
                </a:solidFill>
              </a:rPr>
            </a:br>
            <a:br>
              <a:rPr sz="2000">
                <a:solidFill>
                  <a:srgbClr val="4E75A3"/>
                </a:solidFill>
              </a:rPr>
            </a:br>
            <a:br>
              <a:rPr sz="2000">
                <a:solidFill>
                  <a:srgbClr val="4E75A3"/>
                </a:solidFill>
              </a:rPr>
            </a:br>
            <a:br>
              <a:rPr sz="2000">
                <a:solidFill>
                  <a:srgbClr val="4E75A3"/>
                </a:solidFill>
              </a:rPr>
            </a:br>
          </a:p>
        </p:txBody>
      </p:sp>
      <p:pic>
        <p:nvPicPr>
          <p:cNvPr id="18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0337" y="3143250"/>
            <a:ext cx="3611563" cy="324643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83" name="Shape 183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84" name="Shape 184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Migrationsbeispiel</a:t>
            </a:r>
            <a:br>
              <a:rPr b="1" sz="2600">
                <a:solidFill>
                  <a:srgbClr val="4E75A3"/>
                </a:solidFill>
              </a:rPr>
            </a:br>
            <a:r>
              <a:rPr b="1" sz="2600">
                <a:solidFill>
                  <a:srgbClr val="4E75A3"/>
                </a:solidFill>
              </a:rPr>
              <a:t>Dokumenten-Management-System Alfresco</a:t>
            </a:r>
          </a:p>
        </p:txBody>
      </p:sp>
      <p:sp>
        <p:nvSpPr>
          <p:cNvPr id="779" name="Shape 779"/>
          <p:cNvSpPr/>
          <p:nvPr/>
        </p:nvSpPr>
        <p:spPr>
          <a:xfrm>
            <a:off x="11113" y="6520973"/>
            <a:ext cx="132080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80" name="Shape 780"/>
          <p:cNvSpPr/>
          <p:nvPr/>
        </p:nvSpPr>
        <p:spPr>
          <a:xfrm>
            <a:off x="1331912" y="6523466"/>
            <a:ext cx="6840537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7F7F7F"/>
                </a:solidFill>
              </a:rPr>
              <a:t>Marco Beckmann, Christian Halfmann</a:t>
            </a:r>
          </a:p>
        </p:txBody>
      </p:sp>
      <p:sp>
        <p:nvSpPr>
          <p:cNvPr id="781" name="Shape 781"/>
          <p:cNvSpPr/>
          <p:nvPr/>
        </p:nvSpPr>
        <p:spPr>
          <a:xfrm>
            <a:off x="457200" y="1628775"/>
            <a:ext cx="4038600" cy="2632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Entwicklungssystem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Nach HW-Anforderungen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Implementierung Alfresco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Schnittstellen</a:t>
            </a:r>
          </a:p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Migration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Butterfly Methodology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Überführung Altsysteme</a:t>
            </a:r>
          </a:p>
        </p:txBody>
      </p:sp>
      <p:sp>
        <p:nvSpPr>
          <p:cNvPr id="782" name="Shape 782"/>
          <p:cNvSpPr/>
          <p:nvPr/>
        </p:nvSpPr>
        <p:spPr>
          <a:xfrm>
            <a:off x="4643437" y="1628775"/>
            <a:ext cx="4038601" cy="1436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457200" indent="-4572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/>
              <a:t>Produktivsetzung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Nach Abnahme Entwicklungssystem</a:t>
            </a:r>
          </a:p>
          <a:p>
            <a:pPr lvl="1" marL="774700" indent="-317500">
              <a:spcBef>
                <a:spcPts val="400"/>
              </a:spcBef>
              <a:buSzPct val="100000"/>
              <a:buFont typeface="Courier New"/>
              <a:buChar char="o"/>
            </a:pPr>
            <a:r>
              <a:rPr sz="2000"/>
              <a:t>Datenmigration</a:t>
            </a:r>
          </a:p>
        </p:txBody>
      </p:sp>
      <p:sp>
        <p:nvSpPr>
          <p:cNvPr id="783" name="Shape 78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786" name="Shape 786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 &amp; Zeit</a:t>
            </a:r>
          </a:p>
        </p:txBody>
      </p:sp>
      <p:sp>
        <p:nvSpPr>
          <p:cNvPr id="787" name="Shape 787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Benedikt Buchner, Sebastian Hanna, </a:t>
            </a:r>
            <a:endParaRPr sz="2800">
              <a:solidFill>
                <a:srgbClr val="888888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888888"/>
                </a:solidFill>
              </a:rPr>
              <a:t>Klaus </a:t>
            </a:r>
            <a:r>
              <a:rPr sz="2800">
                <a:solidFill>
                  <a:srgbClr val="7F7F7F"/>
                </a:solidFill>
              </a:rPr>
              <a:t>Landsdorf</a:t>
            </a:r>
          </a:p>
        </p:txBody>
      </p:sp>
      <p:sp>
        <p:nvSpPr>
          <p:cNvPr id="788" name="Shape 78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89" name="Shape 789"/>
          <p:cNvSpPr/>
          <p:nvPr>
            <p:ph type="sldNum" sz="quarter" idx="2"/>
          </p:nvPr>
        </p:nvSpPr>
        <p:spPr>
          <a:xfrm>
            <a:off x="81596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792" name="Shape 79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Kostenarten in der IT</a:t>
            </a:r>
          </a:p>
        </p:txBody>
      </p:sp>
      <p:sp>
        <p:nvSpPr>
          <p:cNvPr id="793" name="Shape 793"/>
          <p:cNvSpPr/>
          <p:nvPr>
            <p:ph type="body" idx="1"/>
          </p:nvPr>
        </p:nvSpPr>
        <p:spPr>
          <a:xfrm>
            <a:off x="467543" y="2780928"/>
            <a:ext cx="8208145" cy="2736304"/>
          </a:xfrm>
          <a:prstGeom prst="rect">
            <a:avLst/>
          </a:prstGeom>
        </p:spPr>
        <p:txBody>
          <a:bodyPr/>
          <a:lstStyle/>
          <a:p>
            <a:pPr lvl="0" marL="195942" indent="-195942">
              <a:spcBef>
                <a:spcPts val="300"/>
              </a:spcBef>
              <a:defRPr sz="1800"/>
            </a:pPr>
            <a:r>
              <a:rPr sz="1600"/>
              <a:t>Rechenzentrumsleiter</a:t>
            </a:r>
            <a:endParaRPr sz="16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Netzwerk aus leitenden Personen der Hochschule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Zentrum der personellen IT-Komponenten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</a:p>
          <a:p>
            <a:pPr lvl="0" marL="195942" indent="-195942">
              <a:spcBef>
                <a:spcPts val="300"/>
              </a:spcBef>
              <a:defRPr sz="1800"/>
            </a:pPr>
            <a:r>
              <a:rPr sz="1600"/>
              <a:t>Primärkategorien</a:t>
            </a:r>
            <a:endParaRPr sz="16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Hard- und Software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operativer Betrieb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Verwaltung</a:t>
            </a:r>
          </a:p>
        </p:txBody>
      </p:sp>
      <p:sp>
        <p:nvSpPr>
          <p:cNvPr id="794" name="Shape 794"/>
          <p:cNvSpPr/>
          <p:nvPr/>
        </p:nvSpPr>
        <p:spPr>
          <a:xfrm>
            <a:off x="611559" y="1916832"/>
            <a:ext cx="7920882" cy="474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600">
                <a:solidFill>
                  <a:srgbClr val="4E75A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4E75A3"/>
                </a:solidFill>
              </a:rPr>
              <a:t>IT-Kostenarten nach Krcmar</a:t>
            </a:r>
          </a:p>
        </p:txBody>
      </p:sp>
      <p:sp>
        <p:nvSpPr>
          <p:cNvPr id="795" name="Shape 795"/>
          <p:cNvSpPr/>
          <p:nvPr/>
        </p:nvSpPr>
        <p:spPr>
          <a:xfrm>
            <a:off x="467544" y="6165303"/>
            <a:ext cx="6077816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Interview RZL HS Emden/Leer, Gadatsch &amp; Mayer 2015 (S. 349), Krcmar 2015 (S. 145)</a:t>
            </a:r>
          </a:p>
        </p:txBody>
      </p:sp>
      <p:sp>
        <p:nvSpPr>
          <p:cNvPr id="796" name="Shape 796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797" name="Shape 797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Landsdorf</a:t>
            </a:r>
          </a:p>
        </p:txBody>
      </p:sp>
      <p:sp>
        <p:nvSpPr>
          <p:cNvPr id="798" name="Shape 798"/>
          <p:cNvSpPr/>
          <p:nvPr>
            <p:ph type="sldNum" sz="quarter" idx="2"/>
          </p:nvPr>
        </p:nvSpPr>
        <p:spPr>
          <a:xfrm>
            <a:off x="81850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01" name="Shape 80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Kostenschätzung: Total Cost of Ownership</a:t>
            </a:r>
          </a:p>
        </p:txBody>
      </p:sp>
      <p:sp>
        <p:nvSpPr>
          <p:cNvPr id="802" name="Shape 802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Vollständige Erfassung aller Kosten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Direkt und Indirekt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Anschaffung und Laufend</a:t>
            </a:r>
            <a:endParaRPr sz="2400"/>
          </a:p>
          <a:p>
            <a:pPr lvl="0">
              <a:defRPr sz="1800"/>
            </a:pPr>
            <a:r>
              <a:rPr sz="2800"/>
              <a:t>Großteil der Kosten sind laufende Kosten</a:t>
            </a:r>
            <a:endParaRPr sz="2800"/>
          </a:p>
          <a:p>
            <a:pPr lvl="0">
              <a:defRPr sz="1800"/>
            </a:pPr>
            <a:r>
              <a:rPr sz="2800"/>
              <a:t>Je komplexer das Objekt, desto höher der Anteil der laufenden Kosten</a:t>
            </a:r>
          </a:p>
        </p:txBody>
      </p:sp>
      <p:sp>
        <p:nvSpPr>
          <p:cNvPr id="803" name="Shape 803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04" name="Shape 804"/>
          <p:cNvSpPr/>
          <p:nvPr/>
        </p:nvSpPr>
        <p:spPr>
          <a:xfrm>
            <a:off x="467543" y="6165303"/>
            <a:ext cx="6679386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 Hansen, Karagiannis und Fill, Business Services: Konzepte, Technologien, Anwendungen (2009)</a:t>
            </a:r>
          </a:p>
        </p:txBody>
      </p:sp>
      <p:sp>
        <p:nvSpPr>
          <p:cNvPr id="805" name="Shape 805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Hanna</a:t>
            </a:r>
          </a:p>
        </p:txBody>
      </p:sp>
      <p:sp>
        <p:nvSpPr>
          <p:cNvPr id="806" name="Shape 806"/>
          <p:cNvSpPr/>
          <p:nvPr>
            <p:ph type="sldNum" sz="quarter" idx="2"/>
          </p:nvPr>
        </p:nvSpPr>
        <p:spPr>
          <a:xfrm>
            <a:off x="81850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09" name="Shape 809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Zeitschätzung: Gantt</a:t>
            </a:r>
          </a:p>
        </p:txBody>
      </p:sp>
      <p:sp>
        <p:nvSpPr>
          <p:cNvPr id="810" name="Shape 810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Darstellung einer Aktivität durch Balken</a:t>
            </a:r>
            <a:endParaRPr sz="2800"/>
          </a:p>
          <a:p>
            <a:pPr lvl="0">
              <a:defRPr sz="1800"/>
            </a:pPr>
            <a:r>
              <a:rPr sz="2800"/>
              <a:t>Länge des Balkens = Dauer der Aktivität</a:t>
            </a:r>
            <a:endParaRPr sz="2800"/>
          </a:p>
          <a:p>
            <a:pPr lvl="0">
              <a:defRPr sz="1800"/>
            </a:pPr>
            <a:r>
              <a:rPr sz="2800"/>
              <a:t>Vorteil: Übersichtlichkeit, Start/Ende der Aktivität auf einen Blick</a:t>
            </a:r>
            <a:endParaRPr sz="2800"/>
          </a:p>
          <a:p>
            <a:pPr lvl="0">
              <a:defRPr sz="1800"/>
            </a:pPr>
            <a:r>
              <a:rPr sz="2800"/>
              <a:t>Nachteil: Abhängigkeiten nicht abbildbar</a:t>
            </a:r>
          </a:p>
        </p:txBody>
      </p:sp>
      <p:sp>
        <p:nvSpPr>
          <p:cNvPr id="811" name="Shape 811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812" name="image2.png" descr="gantt_alfresc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713" y="4653136"/>
            <a:ext cx="7862574" cy="1080121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Shape 813"/>
          <p:cNvSpPr/>
          <p:nvPr/>
        </p:nvSpPr>
        <p:spPr>
          <a:xfrm>
            <a:off x="467543" y="6165303"/>
            <a:ext cx="7043575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Projektmanagement mit System 5. Auflage; Georg Kraus, Reinhold Westermann; Springer Gabler 2014</a:t>
            </a:r>
          </a:p>
        </p:txBody>
      </p:sp>
      <p:sp>
        <p:nvSpPr>
          <p:cNvPr id="814" name="Shape 814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Buchner</a:t>
            </a:r>
          </a:p>
        </p:txBody>
      </p:sp>
      <p:sp>
        <p:nvSpPr>
          <p:cNvPr id="815" name="Shape 815"/>
          <p:cNvSpPr/>
          <p:nvPr>
            <p:ph type="sldNum" sz="quarter" idx="2"/>
          </p:nvPr>
        </p:nvSpPr>
        <p:spPr>
          <a:xfrm>
            <a:off x="81850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18" name="Shape 81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Zeitschätzung: MTA</a:t>
            </a:r>
          </a:p>
        </p:txBody>
      </p:sp>
      <p:sp>
        <p:nvSpPr>
          <p:cNvPr id="819" name="Shape 819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Überwachung eines Teilprojekts</a:t>
            </a:r>
            <a:endParaRPr sz="2800"/>
          </a:p>
          <a:p>
            <a:pPr lvl="0">
              <a:defRPr sz="1800"/>
            </a:pPr>
            <a:r>
              <a:rPr sz="2800"/>
              <a:t>Überblick zukünftiger Termine</a:t>
            </a:r>
            <a:endParaRPr sz="2800"/>
          </a:p>
          <a:p>
            <a:pPr lvl="0">
              <a:defRPr sz="1800"/>
            </a:pPr>
            <a:r>
              <a:rPr sz="2800"/>
              <a:t>Stabilität der Terminprognosen</a:t>
            </a:r>
          </a:p>
        </p:txBody>
      </p:sp>
      <p:sp>
        <p:nvSpPr>
          <p:cNvPr id="820" name="Shape 82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pic>
        <p:nvPicPr>
          <p:cNvPr id="821" name="image3.png" descr="kap_2_3_2_mta_idea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543" y="4077072"/>
            <a:ext cx="2672041" cy="2088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image4.png" descr="kap_2_3_2_mta_optimist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8020" y="4043462"/>
            <a:ext cx="2700001" cy="2121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image5.png" descr="kap_2_3_2_mta_pessimis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76456" y="4056977"/>
            <a:ext cx="2700001" cy="2180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image6.png" descr="kap_2_3_2_mta_genera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84168" y="1484783"/>
            <a:ext cx="2700001" cy="2025002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Shape 825"/>
          <p:cNvSpPr/>
          <p:nvPr/>
        </p:nvSpPr>
        <p:spPr>
          <a:xfrm>
            <a:off x="467543" y="6165303"/>
            <a:ext cx="6261719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Andreas Gadatsch, Elmar Mayer, 2014, Masterkurs IT-Controlling , 5. aktualisierte Auflage </a:t>
            </a:r>
          </a:p>
        </p:txBody>
      </p:sp>
      <p:sp>
        <p:nvSpPr>
          <p:cNvPr id="826" name="Shape 826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Buchner</a:t>
            </a:r>
          </a:p>
        </p:txBody>
      </p:sp>
      <p:sp>
        <p:nvSpPr>
          <p:cNvPr id="827" name="Shape 827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30" name="Shape 830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Beispiel: Alfresco</a:t>
            </a:r>
          </a:p>
        </p:txBody>
      </p:sp>
      <p:sp>
        <p:nvSpPr>
          <p:cNvPr id="831" name="Shape 831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Anwendung der TCO-Methode</a:t>
            </a:r>
            <a:endParaRPr sz="2800"/>
          </a:p>
          <a:p>
            <a:pPr lvl="0">
              <a:defRPr sz="1800"/>
            </a:pPr>
            <a:r>
              <a:rPr sz="2800"/>
              <a:t>Kostenermittlung durch Expertenbefragung</a:t>
            </a:r>
            <a:endParaRPr sz="2800"/>
          </a:p>
          <a:p>
            <a:pPr lvl="0">
              <a:defRPr sz="1800"/>
            </a:pPr>
            <a:r>
              <a:rPr sz="2800"/>
              <a:t>Personalkosten nach DFG</a:t>
            </a:r>
            <a:endParaRPr sz="2800"/>
          </a:p>
          <a:p>
            <a:pPr lvl="0">
              <a:defRPr sz="1800"/>
            </a:pPr>
            <a:r>
              <a:rPr sz="2800"/>
              <a:t>nur direkte Kosten berücksichtigt:</a:t>
            </a:r>
            <a:endParaRPr sz="28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Hardware Anwender und Betreuer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Software Alfresco und Help Desk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Prozessmanagement und Wartung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Schulung der Administratoren und Mitarbeiter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r>
              <a:rPr sz="2400"/>
              <a:t>Anwenderhandbuch und Support</a:t>
            </a:r>
          </a:p>
        </p:txBody>
      </p:sp>
      <p:sp>
        <p:nvSpPr>
          <p:cNvPr id="832" name="Shape 832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33" name="Shape 833"/>
          <p:cNvSpPr/>
          <p:nvPr/>
        </p:nvSpPr>
        <p:spPr>
          <a:xfrm>
            <a:off x="467543" y="6165303"/>
            <a:ext cx="3137773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 Stephan Voigt, CTO Masterpaymen AG</a:t>
            </a:r>
          </a:p>
        </p:txBody>
      </p:sp>
      <p:sp>
        <p:nvSpPr>
          <p:cNvPr id="834" name="Shape 834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Hanna</a:t>
            </a:r>
          </a:p>
        </p:txBody>
      </p:sp>
      <p:sp>
        <p:nvSpPr>
          <p:cNvPr id="835" name="Shape 835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38" name="Shape 838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Beispiel Alfresco</a:t>
            </a:r>
          </a:p>
        </p:txBody>
      </p:sp>
      <p:graphicFrame>
        <p:nvGraphicFramePr>
          <p:cNvPr id="839" name="Table 839"/>
          <p:cNvGraphicFramePr/>
          <p:nvPr/>
        </p:nvGraphicFramePr>
        <p:xfrm>
          <a:off x="457198" y="1628805"/>
          <a:ext cx="8229601" cy="467841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57400"/>
                <a:gridCol w="1119226"/>
                <a:gridCol w="1119226"/>
                <a:gridCol w="1119226"/>
                <a:gridCol w="1119226"/>
                <a:gridCol w="1695296"/>
              </a:tblGrid>
              <a:tr h="372879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Kostenart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TCO 1. Jahr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TCO 2. Jahr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TCO 3. Jahr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TCO 4. Jahr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TCO gesamte Dauer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Hardware IT-Abteilung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8.000,00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Hardware Anwender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6.250,00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6.250,00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6.250,00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6.250,00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25.000,00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Software IT-Abteilung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1.750,00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1.750,00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1.750,00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1.750,00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7.000,00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Software Anwender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7.500,00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7.500,00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7.500,00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7.500,00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30.000,00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Datenbankmanagement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2.361,33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2576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2.576,00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2.576,00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10.089,33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Help Desk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13.135,50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13.135,50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13.135,50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13.135,50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52.542,00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Prozessmanagement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9.016,00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9.016,00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9.016,00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9.016,00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36.064,00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Schulung Endanwender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3.882,27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3.882,27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Schulung IT-Abteilung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2.500,00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10.000,00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Support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6.440,00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6.440,00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6.440,00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6.440,00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25.760,00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78511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Total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54.835,10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51.167,50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51.167,50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51.167,50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208.337,60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40" name="Shape 840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41" name="Shape 841"/>
          <p:cNvSpPr/>
          <p:nvPr/>
        </p:nvSpPr>
        <p:spPr>
          <a:xfrm>
            <a:off x="467543" y="6165303"/>
            <a:ext cx="3137773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 Stephan Voigt, CTO Masterpaymen AG</a:t>
            </a:r>
          </a:p>
        </p:txBody>
      </p:sp>
      <p:sp>
        <p:nvSpPr>
          <p:cNvPr id="842" name="Shape 842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Hanna</a:t>
            </a:r>
          </a:p>
        </p:txBody>
      </p:sp>
      <p:sp>
        <p:nvSpPr>
          <p:cNvPr id="843" name="Shape 843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46" name="Shape 846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Beispiel Relaunch Internetauftritt</a:t>
            </a:r>
          </a:p>
        </p:txBody>
      </p:sp>
      <p:sp>
        <p:nvSpPr>
          <p:cNvPr id="847" name="Shape 847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48" name="Shape 848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Hanna</a:t>
            </a:r>
          </a:p>
        </p:txBody>
      </p:sp>
      <p:sp>
        <p:nvSpPr>
          <p:cNvPr id="849" name="Shape 849"/>
          <p:cNvSpPr/>
          <p:nvPr>
            <p:ph type="body" idx="1"/>
          </p:nvPr>
        </p:nvSpPr>
        <p:spPr>
          <a:xfrm>
            <a:off x="457199" y="1628799"/>
            <a:ext cx="5194922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Aufwandsermittlung</a:t>
            </a:r>
            <a:br>
              <a:rPr sz="2800"/>
            </a:br>
            <a:r>
              <a:rPr sz="2800"/>
              <a:t>durch Expertenbefragung</a:t>
            </a:r>
            <a:endParaRPr sz="2800"/>
          </a:p>
          <a:p>
            <a:pPr lvl="0">
              <a:defRPr sz="1800"/>
            </a:pPr>
            <a:r>
              <a:rPr sz="2800"/>
              <a:t>Regionale Preisgefälle, deshalb Kalkulation in „Manntagen“</a:t>
            </a:r>
            <a:endParaRPr sz="2800"/>
          </a:p>
          <a:p>
            <a:pPr lvl="0">
              <a:defRPr sz="1800"/>
            </a:pPr>
            <a:r>
              <a:rPr sz="2800"/>
              <a:t>Konzept, Design, etc.</a:t>
            </a:r>
            <a:br>
              <a:rPr sz="2800"/>
            </a:br>
            <a:r>
              <a:rPr sz="2800"/>
              <a:t>extern</a:t>
            </a:r>
            <a:endParaRPr sz="2800"/>
          </a:p>
          <a:p>
            <a:pPr lvl="0">
              <a:defRPr sz="1800"/>
            </a:pPr>
            <a:r>
              <a:rPr sz="2800"/>
              <a:t>Technische Realisierung</a:t>
            </a:r>
            <a:br>
              <a:rPr sz="2800"/>
            </a:br>
            <a:r>
              <a:rPr sz="2800"/>
              <a:t>HS-intern</a:t>
            </a:r>
          </a:p>
        </p:txBody>
      </p:sp>
      <p:graphicFrame>
        <p:nvGraphicFramePr>
          <p:cNvPr id="850" name="Table 850"/>
          <p:cNvGraphicFramePr/>
          <p:nvPr/>
        </p:nvGraphicFramePr>
        <p:xfrm>
          <a:off x="6015652" y="1628799"/>
          <a:ext cx="2671149" cy="54581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829400"/>
                <a:gridCol w="841748"/>
              </a:tblGrid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Aufgabe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Manntage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DDDDD"/>
                    </a:solidFill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Workshop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Konzept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10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Präsentation Konzept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User Experience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Design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Präsentation Design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Endpräsentation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technische Umsetzung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2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Anpassung Content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Qualitätssicherung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3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Deployment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1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Puffer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sz="12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20785">
                <a:tc>
                  <a:txBody>
                    <a:bodyPr/>
                    <a:lstStyle/>
                    <a:p>
                      <a:pPr lvl="0" algn="l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Gesamt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defRPr b="0" i="0" sz="1800"/>
                      </a:pPr>
                      <a:r>
                        <a:rPr b="1" sz="1400">
                          <a:latin typeface="Arial, sans-serif"/>
                          <a:ea typeface="Arial, sans-serif"/>
                          <a:cs typeface="Arial, sans-serif"/>
                          <a:sym typeface="Arial, sans-serif"/>
                        </a:rPr>
                        <a:t>48 - 53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51" name="Shape 851"/>
          <p:cNvSpPr/>
          <p:nvPr/>
        </p:nvSpPr>
        <p:spPr>
          <a:xfrm>
            <a:off x="467543" y="6165303"/>
            <a:ext cx="5751487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 Achim Gosse (digitalnoise GmbH), Stefan Becker (freischaffender Webentwickler)</a:t>
            </a:r>
          </a:p>
        </p:txBody>
      </p:sp>
      <p:sp>
        <p:nvSpPr>
          <p:cNvPr id="852" name="Shape 852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55" name="Shape 855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Beispiel: Facebook Page-Tab</a:t>
            </a:r>
          </a:p>
        </p:txBody>
      </p:sp>
      <p:sp>
        <p:nvSpPr>
          <p:cNvPr id="856" name="Shape 856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Integration zusätzlicher Inhalte via API</a:t>
            </a:r>
            <a:endParaRPr sz="2800"/>
          </a:p>
          <a:p>
            <a:pPr lvl="0">
              <a:defRPr sz="1800"/>
            </a:pPr>
            <a:r>
              <a:rPr sz="2800"/>
              <a:t>Inhalte werden auf beliebigem Server gehosted</a:t>
            </a:r>
            <a:endParaRPr sz="2800"/>
          </a:p>
          <a:p>
            <a:pPr lvl="0">
              <a:defRPr sz="1800"/>
            </a:pPr>
            <a:r>
              <a:rPr sz="2800"/>
              <a:t>Ansteuerung über zusätzliche Menüpunkte</a:t>
            </a:r>
            <a:endParaRPr sz="2800"/>
          </a:p>
          <a:p>
            <a:pPr lvl="0">
              <a:defRPr sz="1800"/>
            </a:pPr>
            <a:r>
              <a:rPr sz="2800"/>
              <a:t>Ein „Page-Tab“ pro Fachbereich</a:t>
            </a:r>
            <a:endParaRPr sz="2800"/>
          </a:p>
          <a:p>
            <a:pPr lvl="0">
              <a:defRPr sz="1800"/>
            </a:pPr>
            <a:r>
              <a:rPr sz="2800"/>
              <a:t>Informationen über Fachbereich</a:t>
            </a:r>
            <a:endParaRPr sz="2800"/>
          </a:p>
          <a:p>
            <a:pPr lvl="0">
              <a:defRPr sz="1800"/>
            </a:pPr>
            <a:r>
              <a:rPr sz="2800"/>
              <a:t>Nur statische Inhalte</a:t>
            </a:r>
          </a:p>
        </p:txBody>
      </p:sp>
      <p:sp>
        <p:nvSpPr>
          <p:cNvPr id="857" name="Shape 857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58" name="Shape 858"/>
          <p:cNvSpPr/>
          <p:nvPr/>
        </p:nvSpPr>
        <p:spPr>
          <a:xfrm>
            <a:off x="467544" y="6165303"/>
            <a:ext cx="3358032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https://developers.facebook.com/docs 2015</a:t>
            </a:r>
          </a:p>
        </p:txBody>
      </p:sp>
      <p:sp>
        <p:nvSpPr>
          <p:cNvPr id="859" name="Shape 859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Buchner</a:t>
            </a:r>
          </a:p>
        </p:txBody>
      </p:sp>
      <p:sp>
        <p:nvSpPr>
          <p:cNvPr id="860" name="Shape 860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687387" y="690562"/>
            <a:ext cx="7772401" cy="47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 b="1" sz="2600">
                <a:solidFill>
                  <a:srgbClr val="4E75A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Ziele des Informationsmanagements</a:t>
            </a:r>
          </a:p>
        </p:txBody>
      </p:sp>
      <p:sp>
        <p:nvSpPr>
          <p:cNvPr id="187" name="Shape 187"/>
          <p:cNvSpPr/>
          <p:nvPr/>
        </p:nvSpPr>
        <p:spPr>
          <a:xfrm>
            <a:off x="687387" y="1774825"/>
            <a:ext cx="7772401" cy="3764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lvl="0"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sz="2000"/>
              <a:t>Koordination der Informationslogistik</a:t>
            </a:r>
            <a:br>
              <a:rPr sz="2000"/>
            </a:br>
            <a:r>
              <a:rPr sz="2000"/>
              <a:t>   </a:t>
            </a:r>
            <a:r>
              <a:t>-	Trennung von relevanten und unnützen Informationen</a:t>
            </a:r>
            <a:br/>
            <a:r>
              <a:rPr sz="600"/>
              <a:t> </a:t>
            </a:r>
            <a:br>
              <a:rPr sz="600"/>
            </a:br>
            <a:r>
              <a:t>   -	Definition des Informationsbedarfs (objektiv &amp; subjektiv)</a:t>
            </a:r>
            <a:br/>
            <a:r>
              <a:rPr sz="600"/>
              <a:t> </a:t>
            </a:r>
            <a:br>
              <a:rPr sz="600"/>
            </a:br>
            <a:r>
              <a:t>   -	Informationsbedarf definiert Informationsnachfrage</a:t>
            </a:r>
            <a:br/>
            <a:br/>
            <a:r>
              <a:rPr sz="2000"/>
              <a:t>Informationsmanagement als Unterstützung der Unternehmensziele</a:t>
            </a:r>
            <a:br>
              <a:rPr sz="2000"/>
            </a:br>
            <a:r>
              <a:rPr sz="2000"/>
              <a:t>   </a:t>
            </a:r>
            <a:r>
              <a:t>-	INM ein Teil der Unternehmensführung</a:t>
            </a:r>
            <a:br/>
            <a:r>
              <a:rPr sz="600"/>
              <a:t> </a:t>
            </a:r>
            <a:br>
              <a:rPr sz="600"/>
            </a:br>
            <a:r>
              <a:t>   -	Wirtschaftliche Steuerung der Informatik als Aufgabe</a:t>
            </a:r>
            <a:br/>
            <a:r>
              <a:rPr sz="600"/>
              <a:t> </a:t>
            </a:r>
            <a:br>
              <a:rPr sz="600"/>
            </a:br>
            <a:r>
              <a:t>   -	Bereitstellung einer geeigneten Informationsinfrastruktur</a:t>
            </a:r>
            <a:br/>
            <a:r>
              <a:rPr sz="2000">
                <a:solidFill>
                  <a:srgbClr val="4E75A3"/>
                </a:solidFill>
              </a:rPr>
              <a:t>	</a:t>
            </a:r>
            <a:br>
              <a:rPr sz="2000">
                <a:solidFill>
                  <a:srgbClr val="4E75A3"/>
                </a:solidFill>
              </a:rPr>
            </a:br>
            <a:br>
              <a:rPr sz="2000">
                <a:solidFill>
                  <a:srgbClr val="4E75A3"/>
                </a:solidFill>
              </a:rPr>
            </a:br>
          </a:p>
        </p:txBody>
      </p:sp>
      <p:sp>
        <p:nvSpPr>
          <p:cNvPr id="188" name="Shape 188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189" name="Shape 189"/>
          <p:cNvSpPr/>
          <p:nvPr/>
        </p:nvSpPr>
        <p:spPr>
          <a:xfrm>
            <a:off x="1151731" y="6524186"/>
            <a:ext cx="6840538" cy="2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49262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Alina Düßmann, Boris Heiliger, Miriam Börger</a:t>
            </a:r>
          </a:p>
        </p:txBody>
      </p:sp>
      <p:sp>
        <p:nvSpPr>
          <p:cNvPr id="190" name="Shape 190"/>
          <p:cNvSpPr/>
          <p:nvPr>
            <p:ph type="sldNum" sz="quarter" idx="2"/>
          </p:nvPr>
        </p:nvSpPr>
        <p:spPr>
          <a:xfrm>
            <a:off x="8159750" y="6524186"/>
            <a:ext cx="969963" cy="26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 defTabSz="914400">
              <a:tabLst/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63" name="Shape 863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Beispiel: Facebook Page-Tab</a:t>
            </a:r>
          </a:p>
        </p:txBody>
      </p:sp>
      <p:sp>
        <p:nvSpPr>
          <p:cNvPr id="864" name="Shape 864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Berechnung in Manntagen</a:t>
            </a:r>
            <a:endParaRPr sz="2800"/>
          </a:p>
          <a:p>
            <a:pPr lvl="0">
              <a:defRPr sz="1800"/>
            </a:pPr>
            <a:r>
              <a:rPr sz="2800"/>
              <a:t>Ermittlung von Zeitbedarf</a:t>
            </a:r>
            <a:br>
              <a:rPr sz="2800"/>
            </a:br>
            <a:r>
              <a:rPr sz="2800"/>
              <a:t>durch Expertenbefragung</a:t>
            </a:r>
            <a:endParaRPr sz="2800"/>
          </a:p>
          <a:p>
            <a:pPr lvl="0">
              <a:defRPr sz="1800"/>
            </a:pPr>
            <a:r>
              <a:rPr sz="2800"/>
              <a:t>CD Manual bereits vorhanden</a:t>
            </a:r>
            <a:endParaRPr sz="2800"/>
          </a:p>
          <a:p>
            <a:pPr lvl="0">
              <a:defRPr sz="1800"/>
            </a:pPr>
            <a:r>
              <a:rPr sz="2800"/>
              <a:t>Keine kritische Anwendung</a:t>
            </a:r>
            <a:endParaRPr sz="2800"/>
          </a:p>
          <a:p>
            <a:pPr lvl="0">
              <a:defRPr sz="1800"/>
            </a:pPr>
            <a:r>
              <a:rPr sz="2800"/>
              <a:t>Daher: Interne Entwicklung</a:t>
            </a:r>
            <a:br>
              <a:rPr sz="2800"/>
            </a:br>
            <a:r>
              <a:rPr sz="2800"/>
              <a:t>durch studentische Hilfs-</a:t>
            </a:r>
            <a:br>
              <a:rPr sz="2800"/>
            </a:br>
            <a:r>
              <a:rPr sz="2800"/>
              <a:t>kraft, Praxisprojekt o.ä.</a:t>
            </a:r>
            <a:endParaRPr sz="2800"/>
          </a:p>
          <a:p>
            <a:pPr lvl="0">
              <a:defRPr sz="1800"/>
            </a:pPr>
            <a:r>
              <a:rPr sz="2800"/>
              <a:t>Berechnung für alle FB</a:t>
            </a:r>
          </a:p>
        </p:txBody>
      </p:sp>
      <p:sp>
        <p:nvSpPr>
          <p:cNvPr id="865" name="Shape 86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graphicFrame>
        <p:nvGraphicFramePr>
          <p:cNvPr id="866" name="Table 866"/>
          <p:cNvGraphicFramePr/>
          <p:nvPr/>
        </p:nvGraphicFramePr>
        <p:xfrm>
          <a:off x="5933247" y="1628799"/>
          <a:ext cx="2671201" cy="31189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421929"/>
                <a:gridCol w="1249271"/>
              </a:tblGrid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200"/>
                        <a:t>Aufgabe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200"/>
                        <a:t>Manntage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D9D9D9"/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Konzept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1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Design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10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Präsentation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1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Realisierung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8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Integration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1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200"/>
                        <a:t>Abnahme/QS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sz="1200"/>
                        <a:t>1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000000"/>
                      </a:solidFill>
                      <a:round/>
                    </a:lnB>
                    <a:noFill/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sz="1400"/>
                        <a:t>Summe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 b="0" i="0" sz="1800"/>
                      </a:pPr>
                      <a:r>
                        <a:rPr b="1" sz="1400"/>
                        <a:t>22</a:t>
                      </a:r>
                    </a:p>
                  </a:txBody>
                  <a:tcPr marL="45720" marR="45720" marT="45720" marB="45720" anchor="b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round/>
                    </a:lnT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67" name="Shape 867"/>
          <p:cNvSpPr/>
          <p:nvPr/>
        </p:nvSpPr>
        <p:spPr>
          <a:xfrm>
            <a:off x="467543" y="6165303"/>
            <a:ext cx="4661786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Dipl.-Inform. Fran Riehl, Senior Software Engineer, jambit GmbH</a:t>
            </a:r>
          </a:p>
        </p:txBody>
      </p:sp>
      <p:sp>
        <p:nvSpPr>
          <p:cNvPr id="868" name="Shape 868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Buchner</a:t>
            </a:r>
          </a:p>
        </p:txBody>
      </p:sp>
      <p:sp>
        <p:nvSpPr>
          <p:cNvPr id="869" name="Shape 869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/>
        </p:nvSpPr>
        <p:spPr>
          <a:xfrm>
            <a:off x="1326282" y="6523541"/>
            <a:ext cx="684611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72" name="Shape 872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MIRO – Erreichtes in Münster</a:t>
            </a:r>
          </a:p>
        </p:txBody>
      </p:sp>
      <p:sp>
        <p:nvSpPr>
          <p:cNvPr id="873" name="Shape 873"/>
          <p:cNvSpPr/>
          <p:nvPr>
            <p:ph type="body" idx="1"/>
          </p:nvPr>
        </p:nvSpPr>
        <p:spPr>
          <a:xfrm>
            <a:off x="467543" y="2636911"/>
            <a:ext cx="8208145" cy="3528393"/>
          </a:xfrm>
          <a:prstGeom prst="rect">
            <a:avLst/>
          </a:prstGeom>
        </p:spPr>
        <p:txBody>
          <a:bodyPr/>
          <a:lstStyle/>
          <a:p>
            <a:pPr lvl="0" marL="195942" indent="-195942">
              <a:spcBef>
                <a:spcPts val="300"/>
              </a:spcBef>
              <a:defRPr sz="1800"/>
            </a:pPr>
            <a:r>
              <a:rPr sz="1600"/>
              <a:t>Erreichtes</a:t>
            </a:r>
            <a:endParaRPr sz="16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Flexible IT-Architektur – SOA/SOI/Identitätsmanagement (MORITZ)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Digitales Publizieren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Enterprise Content Management (ECM) (Alfresco, SAN, Oracle Cluster)    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Mobile Dienste (Alfresco)    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Portalinfrastruktur (Apache Webserver, JBoss Portal, Oracle Cluster)</a:t>
            </a:r>
            <a:endParaRPr sz="2400"/>
          </a:p>
          <a:p>
            <a:pPr lvl="1" marL="742950" indent="-285750">
              <a:spcBef>
                <a:spcPts val="500"/>
              </a:spcBef>
              <a:buFont typeface="Courier New"/>
              <a:defRPr sz="1800"/>
            </a:pPr>
            <a:endParaRPr sz="1600"/>
          </a:p>
          <a:p>
            <a:pPr lvl="0" marL="195942" indent="-195942">
              <a:spcBef>
                <a:spcPts val="300"/>
              </a:spcBef>
              <a:defRPr sz="1800"/>
            </a:pPr>
            <a:r>
              <a:rPr sz="1600"/>
              <a:t>Aufwand    </a:t>
            </a:r>
            <a:endParaRPr sz="16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16 wissenschaftlichen Mitarbeiterstellen - 8 davon DFG gefördert    </a:t>
            </a:r>
            <a:endParaRPr sz="2400"/>
          </a:p>
          <a:p>
            <a:pPr lvl="1" marL="647700" indent="-190500">
              <a:spcBef>
                <a:spcPts val="300"/>
              </a:spcBef>
              <a:buFont typeface="Courier New"/>
              <a:defRPr sz="1800"/>
            </a:pPr>
            <a:r>
              <a:rPr sz="1600"/>
              <a:t>über einen Zeitraum von sechs Jahren</a:t>
            </a:r>
          </a:p>
        </p:txBody>
      </p:sp>
      <p:sp>
        <p:nvSpPr>
          <p:cNvPr id="874" name="Shape 874"/>
          <p:cNvSpPr/>
          <p:nvPr/>
        </p:nvSpPr>
        <p:spPr>
          <a:xfrm>
            <a:off x="10579" y="6523541"/>
            <a:ext cx="8890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75" name="Shape 875"/>
          <p:cNvSpPr/>
          <p:nvPr/>
        </p:nvSpPr>
        <p:spPr>
          <a:xfrm>
            <a:off x="827583" y="2060848"/>
            <a:ext cx="6139382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/>
            <a:r>
              <a:rPr b="1">
                <a:solidFill>
                  <a:srgbClr val="4E75A3"/>
                </a:solidFill>
              </a:rPr>
              <a:t>M</a:t>
            </a:r>
            <a:r>
              <a:rPr>
                <a:solidFill>
                  <a:srgbClr val="4E75A3"/>
                </a:solidFill>
              </a:rPr>
              <a:t>ünster </a:t>
            </a:r>
            <a:r>
              <a:rPr b="1">
                <a:solidFill>
                  <a:srgbClr val="4E75A3"/>
                </a:solidFill>
              </a:rPr>
              <a:t>I</a:t>
            </a:r>
            <a:r>
              <a:rPr>
                <a:solidFill>
                  <a:srgbClr val="4E75A3"/>
                </a:solidFill>
              </a:rPr>
              <a:t>nformation System for </a:t>
            </a:r>
            <a:r>
              <a:rPr b="1">
                <a:solidFill>
                  <a:srgbClr val="4E75A3"/>
                </a:solidFill>
              </a:rPr>
              <a:t>R</a:t>
            </a:r>
            <a:r>
              <a:rPr>
                <a:solidFill>
                  <a:srgbClr val="4E75A3"/>
                </a:solidFill>
              </a:rPr>
              <a:t>esearch and </a:t>
            </a:r>
            <a:r>
              <a:rPr b="1">
                <a:solidFill>
                  <a:srgbClr val="4E75A3"/>
                </a:solidFill>
              </a:rPr>
              <a:t>O</a:t>
            </a:r>
            <a:r>
              <a:rPr>
                <a:solidFill>
                  <a:srgbClr val="4E75A3"/>
                </a:solidFill>
              </a:rPr>
              <a:t>rganization</a:t>
            </a:r>
          </a:p>
        </p:txBody>
      </p:sp>
      <p:sp>
        <p:nvSpPr>
          <p:cNvPr id="876" name="Shape 876"/>
          <p:cNvSpPr/>
          <p:nvPr/>
        </p:nvSpPr>
        <p:spPr>
          <a:xfrm>
            <a:off x="460962" y="6161851"/>
            <a:ext cx="3909124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Krcmar 2015, Vogl, Tröger, Schwarte 2013 (S. 7, 52)</a:t>
            </a:r>
          </a:p>
        </p:txBody>
      </p:sp>
      <p:sp>
        <p:nvSpPr>
          <p:cNvPr id="877" name="Shape 877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Landsdorf</a:t>
            </a:r>
          </a:p>
        </p:txBody>
      </p:sp>
      <p:sp>
        <p:nvSpPr>
          <p:cNvPr id="878" name="Shape 878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81" name="Shape 88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Kostenaufteilung – MIRO</a:t>
            </a:r>
          </a:p>
        </p:txBody>
      </p:sp>
      <p:graphicFrame>
        <p:nvGraphicFramePr>
          <p:cNvPr id="882" name="Chart 882"/>
          <p:cNvGraphicFramePr/>
          <p:nvPr/>
        </p:nvGraphicFramePr>
        <p:xfrm>
          <a:off x="6115412" y="1099588"/>
          <a:ext cx="3374188" cy="246693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883" name="Table 883"/>
          <p:cNvGraphicFramePr/>
          <p:nvPr/>
        </p:nvGraphicFramePr>
        <p:xfrm>
          <a:off x="467543" y="2276872"/>
          <a:ext cx="4967289" cy="32410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83644"/>
                <a:gridCol w="2483644"/>
              </a:tblGrid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Kostenaufteilung Annahme MIRO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Betrag in €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Gesamtvolumen</a:t>
                      </a:r>
                      <a:br>
                        <a:rPr b="1" i="1" sz="1600"/>
                      </a:br>
                      <a:r>
                        <a:rPr b="1" i="1" sz="1600"/>
                        <a:t>über 5 Jahre (bekannt)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1.300.000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Personalkosten IT</a:t>
                      </a:r>
                      <a:br>
                        <a:rPr sz="1600"/>
                      </a:br>
                      <a:r>
                        <a:rPr sz="1600"/>
                        <a:t>ca. 75* %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975.000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Kosten pro Projektmitarbeiter (16)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56.875 </a:t>
                      </a:r>
                      <a:br>
                        <a:rPr b="1" i="1" sz="1600"/>
                      </a:br>
                      <a:r>
                        <a:rPr b="1" i="1" sz="1600"/>
                        <a:t>ca. 5.080/Monat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Sonstige Kosten ( unbekannt )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325.000</a:t>
                      </a:r>
                      <a:br>
                        <a:rPr sz="1600"/>
                      </a:br>
                      <a:r>
                        <a:rPr sz="1600"/>
                        <a:t>ca. 65.000/Jahr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84" name="Shape 88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85" name="Shape 885"/>
          <p:cNvSpPr/>
          <p:nvPr/>
        </p:nvSpPr>
        <p:spPr>
          <a:xfrm>
            <a:off x="467543" y="5589239"/>
            <a:ext cx="4968554" cy="3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minimalster Wert der Kosten durch DFG-Förderung</a:t>
            </a:r>
            <a:endParaRPr sz="1000"/>
          </a:p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* die Anzahl ist rein fiktiv angenommen und nicht bestätigt</a:t>
            </a:r>
          </a:p>
        </p:txBody>
      </p:sp>
      <p:sp>
        <p:nvSpPr>
          <p:cNvPr id="886" name="Shape 886"/>
          <p:cNvSpPr/>
          <p:nvPr/>
        </p:nvSpPr>
        <p:spPr>
          <a:xfrm>
            <a:off x="467543" y="6165303"/>
            <a:ext cx="3979179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Kerres 2005 (S. 151-152); Schülein, Murnleitner 2009</a:t>
            </a:r>
          </a:p>
        </p:txBody>
      </p:sp>
      <p:sp>
        <p:nvSpPr>
          <p:cNvPr id="887" name="Shape 887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Landsdorf</a:t>
            </a:r>
          </a:p>
        </p:txBody>
      </p:sp>
      <p:sp>
        <p:nvSpPr>
          <p:cNvPr id="888" name="Shape 888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891" name="Shape 89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Kostenaufteilung – Emden nach MIRO (13%)</a:t>
            </a:r>
          </a:p>
        </p:txBody>
      </p:sp>
      <p:graphicFrame>
        <p:nvGraphicFramePr>
          <p:cNvPr id="892" name="Chart 892"/>
          <p:cNvGraphicFramePr/>
          <p:nvPr/>
        </p:nvGraphicFramePr>
        <p:xfrm>
          <a:off x="6115412" y="1099588"/>
          <a:ext cx="3374188" cy="246693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893" name="Table 893"/>
          <p:cNvGraphicFramePr/>
          <p:nvPr/>
        </p:nvGraphicFramePr>
        <p:xfrm>
          <a:off x="467543" y="2276872"/>
          <a:ext cx="4967289" cy="32410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83644"/>
                <a:gridCol w="2483644"/>
              </a:tblGrid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Kostenaufteilung Annahme KIM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Betrag in €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Gesamtvolumen</a:t>
                      </a:r>
                      <a:br>
                        <a:rPr b="1" i="1" sz="1600"/>
                      </a:br>
                      <a:r>
                        <a:rPr b="1" i="1" sz="1600"/>
                        <a:t>über 5 Jahre (bekannt)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169.000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Personalkosten IT</a:t>
                      </a:r>
                      <a:br>
                        <a:rPr sz="1600"/>
                      </a:br>
                      <a:r>
                        <a:rPr sz="1600"/>
                        <a:t>ca. 75* %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126.750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Kosten pro Projektmitarbeiter (2*)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63.375</a:t>
                      </a:r>
                      <a:br>
                        <a:rPr b="1" i="1" sz="1600"/>
                      </a:br>
                      <a:r>
                        <a:rPr b="1" i="1" sz="1600"/>
                        <a:t>ca. 5.281/Monat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Sonstige Kosten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42.000</a:t>
                      </a:r>
                    </a:p>
                    <a:p>
                      <a:pPr lvl="0" algn="l">
                        <a:defRPr b="0" i="0" sz="1800"/>
                      </a:pPr>
                      <a:r>
                        <a:rPr sz="1600"/>
                        <a:t>ca. 8.450/Jahr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4" name="Shape 89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895" name="Shape 895"/>
          <p:cNvSpPr/>
          <p:nvPr/>
        </p:nvSpPr>
        <p:spPr>
          <a:xfrm>
            <a:off x="467543" y="5589239"/>
            <a:ext cx="4968554" cy="3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minimalster Wert der Kosten durch Zahlenabgleich der Investionen/Student MIRO</a:t>
            </a:r>
            <a:endParaRPr sz="1000"/>
          </a:p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* die Anzahl ist rein fiktiv angenommen und nicht bestätigt</a:t>
            </a:r>
          </a:p>
        </p:txBody>
      </p:sp>
      <p:sp>
        <p:nvSpPr>
          <p:cNvPr id="896" name="Shape 896"/>
          <p:cNvSpPr/>
          <p:nvPr/>
        </p:nvSpPr>
        <p:spPr>
          <a:xfrm>
            <a:off x="467543" y="6165303"/>
            <a:ext cx="3979179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Kerres 2005 (S. 151-152); Schülein, Murnleitner 2009</a:t>
            </a:r>
          </a:p>
        </p:txBody>
      </p:sp>
      <p:sp>
        <p:nvSpPr>
          <p:cNvPr id="897" name="Shape 897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Landsdorf</a:t>
            </a:r>
          </a:p>
        </p:txBody>
      </p:sp>
      <p:sp>
        <p:nvSpPr>
          <p:cNvPr id="898" name="Shape 898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/>
            <a:r>
              <a:rPr sz="1200">
                <a:solidFill>
                  <a:srgbClr val="808080"/>
                </a:solidFill>
              </a:rPr>
              <a:t>Benedikt </a:t>
            </a:r>
            <a:r>
              <a:rPr sz="1200">
                <a:solidFill>
                  <a:srgbClr val="808080"/>
                </a:solidFill>
              </a:rPr>
              <a:t>Buchner, Sebastian Hanna, Klaus Landsdorf</a:t>
            </a:r>
          </a:p>
        </p:txBody>
      </p:sp>
      <p:sp>
        <p:nvSpPr>
          <p:cNvPr id="901" name="Shape 901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Kostenaufteilung – Emden nach KIM (20%)</a:t>
            </a:r>
          </a:p>
        </p:txBody>
      </p:sp>
      <p:graphicFrame>
        <p:nvGraphicFramePr>
          <p:cNvPr id="902" name="Chart 902"/>
          <p:cNvGraphicFramePr/>
          <p:nvPr/>
        </p:nvGraphicFramePr>
        <p:xfrm>
          <a:off x="6115412" y="1099588"/>
          <a:ext cx="3374188" cy="246693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903" name="Table 903"/>
          <p:cNvGraphicFramePr/>
          <p:nvPr/>
        </p:nvGraphicFramePr>
        <p:xfrm>
          <a:off x="467543" y="2276872"/>
          <a:ext cx="4967289" cy="324104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483644"/>
                <a:gridCol w="2483644"/>
              </a:tblGrid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Kostenaufteilung Annahme KIM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Betrag in €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25400">
                      <a:solidFill>
                        <a:srgbClr val="A5B592"/>
                      </a:solidFill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Gesamtvolumen</a:t>
                      </a:r>
                      <a:br>
                        <a:rPr b="1" i="1" sz="1600"/>
                      </a:br>
                      <a:r>
                        <a:rPr b="1" i="1" sz="1600"/>
                        <a:t>über 5 Jahre (bekannt)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780.000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254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Personalkosten IT</a:t>
                      </a:r>
                      <a:br>
                        <a:rPr sz="1600"/>
                      </a:br>
                      <a:r>
                        <a:rPr sz="1600"/>
                        <a:t>ca. 75* %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585.000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Kosten pro Projektmitarbeiter (10*)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b="1" i="1" sz="1600"/>
                        <a:t>58.500 </a:t>
                      </a:r>
                      <a:br>
                        <a:rPr b="1" i="1" sz="1600"/>
                      </a:br>
                      <a:r>
                        <a:rPr b="1" i="1" sz="1600"/>
                        <a:t>ca. 4.875/Monat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solidFill>
                      <a:srgbClr val="A5B592">
                        <a:alpha val="20000"/>
                      </a:srgbClr>
                    </a:solidFill>
                  </a:tcPr>
                </a:tc>
              </a:tr>
              <a:tr h="648208"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Sonstige Kosten ( unbekannt )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defRPr b="0" i="0" sz="1800"/>
                      </a:pPr>
                      <a:r>
                        <a:rPr sz="1600"/>
                        <a:t>195.000</a:t>
                      </a:r>
                      <a:br>
                        <a:rPr sz="1600"/>
                      </a:br>
                      <a:r>
                        <a:rPr sz="1600"/>
                        <a:t>ca. 39.000/Jahr</a:t>
                      </a:r>
                    </a:p>
                  </a:txBody>
                  <a:tcPr marL="88900" marR="88900" marT="88900" marB="88900" anchor="t" anchorCtr="0" horzOverflow="overflow">
                    <a:lnL w="12700">
                      <a:solidFill>
                        <a:srgbClr val="A5B592"/>
                      </a:solidFill>
                    </a:lnL>
                    <a:lnR w="12700">
                      <a:solidFill>
                        <a:srgbClr val="A5B592"/>
                      </a:solidFill>
                    </a:lnR>
                    <a:lnT w="12700">
                      <a:solidFill>
                        <a:srgbClr val="A5B592"/>
                      </a:solidFill>
                    </a:lnT>
                    <a:lnB w="12700">
                      <a:solidFill>
                        <a:srgbClr val="A5B592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04" name="Shape 904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905" name="Shape 905"/>
          <p:cNvSpPr/>
          <p:nvPr/>
        </p:nvSpPr>
        <p:spPr>
          <a:xfrm>
            <a:off x="467543" y="5589239"/>
            <a:ext cx="4968554" cy="366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minimalster Wert der Kosten durch Zahlenabgleich der Investionen/Student KIM</a:t>
            </a:r>
            <a:endParaRPr sz="1000"/>
          </a:p>
          <a:p>
            <a:pPr lvl="0" marL="95250" indent="-95250">
              <a:buSzPct val="100000"/>
              <a:buFont typeface="Arial"/>
              <a:buChar char="•"/>
            </a:pPr>
            <a:r>
              <a:rPr sz="1000"/>
              <a:t>* die Anzahl ist rein fiktiv angenommen und nicht bestätigt</a:t>
            </a:r>
          </a:p>
        </p:txBody>
      </p:sp>
      <p:sp>
        <p:nvSpPr>
          <p:cNvPr id="906" name="Shape 906"/>
          <p:cNvSpPr/>
          <p:nvPr/>
        </p:nvSpPr>
        <p:spPr>
          <a:xfrm>
            <a:off x="467543" y="6165303"/>
            <a:ext cx="4644323" cy="23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solidFill>
                  <a:srgbClr val="7F7F7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7F7F7F"/>
                </a:solidFill>
              </a:rPr>
              <a:t>Quellen: Juling Best Practice Workshop 2008; Schülein, Murnleitner 2009</a:t>
            </a:r>
          </a:p>
        </p:txBody>
      </p:sp>
      <p:sp>
        <p:nvSpPr>
          <p:cNvPr id="907" name="Shape 907"/>
          <p:cNvSpPr/>
          <p:nvPr/>
        </p:nvSpPr>
        <p:spPr>
          <a:xfrm>
            <a:off x="7331075" y="6150688"/>
            <a:ext cx="134461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Landsdorf</a:t>
            </a:r>
          </a:p>
        </p:txBody>
      </p:sp>
      <p:sp>
        <p:nvSpPr>
          <p:cNvPr id="908" name="Shape 908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911" name="Shape 911"/>
          <p:cNvSpPr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Zusammenfassung</a:t>
            </a:r>
          </a:p>
        </p:txBody>
      </p:sp>
      <p:sp>
        <p:nvSpPr>
          <p:cNvPr id="912" name="Shape 912"/>
          <p:cNvSpPr/>
          <p:nvPr>
            <p:ph type="body" idx="1"/>
          </p:nvPr>
        </p:nvSpPr>
        <p:spPr>
          <a:xfrm>
            <a:off x="683567" y="4941168"/>
            <a:ext cx="7776866" cy="1440161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</a:p>
        </p:txBody>
      </p:sp>
      <p:sp>
        <p:nvSpPr>
          <p:cNvPr id="913" name="Shape 913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914" name="Shape 914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917" name="Shape 917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Warum Informationsmanagement?</a:t>
            </a:r>
          </a:p>
        </p:txBody>
      </p:sp>
      <p:sp>
        <p:nvSpPr>
          <p:cNvPr id="918" name="Shape 918"/>
          <p:cNvSpPr/>
          <p:nvPr>
            <p:ph type="body" idx="1"/>
          </p:nvPr>
        </p:nvSpPr>
        <p:spPr>
          <a:xfrm>
            <a:off x="457200" y="1628799"/>
            <a:ext cx="8229600" cy="44973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Information ist Ressource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effizientere Nutzung notwendig</a:t>
            </a: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Einführung an anderen Hochschulen erfolgreich</a:t>
            </a:r>
          </a:p>
        </p:txBody>
      </p:sp>
      <p:sp>
        <p:nvSpPr>
          <p:cNvPr id="919" name="Shape 919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920" name="Shape 920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/>
        </p:nvSpPr>
        <p:spPr>
          <a:xfrm>
            <a:off x="1331640" y="6523541"/>
            <a:ext cx="684076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0808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08080"/>
                </a:solidFill>
              </a:rPr>
              <a:t>Andreas Willems</a:t>
            </a:r>
          </a:p>
        </p:txBody>
      </p:sp>
      <p:sp>
        <p:nvSpPr>
          <p:cNvPr id="923" name="Shape 923"/>
          <p:cNvSpPr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600">
                <a:solidFill>
                  <a:srgbClr val="4E75A3"/>
                </a:solidFill>
              </a:rPr>
              <a:t>Was heisst das für die HS Emden/Leer?</a:t>
            </a:r>
          </a:p>
        </p:txBody>
      </p:sp>
      <p:sp>
        <p:nvSpPr>
          <p:cNvPr id="924" name="Shape 924"/>
          <p:cNvSpPr/>
          <p:nvPr>
            <p:ph type="body" idx="1"/>
          </p:nvPr>
        </p:nvSpPr>
        <p:spPr>
          <a:xfrm>
            <a:off x="457200" y="1620742"/>
            <a:ext cx="8229600" cy="4497364"/>
          </a:xfrm>
          <a:prstGeom prst="rect">
            <a:avLst/>
          </a:prstGeom>
        </p:spPr>
        <p:txBody>
          <a:bodyPr/>
          <a:lstStyle/>
          <a:p>
            <a:pPr lvl="0" marL="339470" indent="-339470" defTabSz="905255">
              <a:defRPr sz="1800"/>
            </a:pPr>
            <a:r>
              <a:rPr sz="2772"/>
              <a:t>aktueller Zustand verbesserungswürdig</a:t>
            </a:r>
            <a:endParaRPr sz="2772"/>
          </a:p>
          <a:p>
            <a:pPr lvl="0" marL="339470" indent="-339470" defTabSz="905255">
              <a:defRPr sz="1800"/>
            </a:pPr>
            <a:endParaRPr sz="2772"/>
          </a:p>
          <a:p>
            <a:pPr lvl="0" marL="339470" indent="-339470" defTabSz="905255">
              <a:defRPr sz="1800"/>
            </a:pPr>
            <a:r>
              <a:rPr sz="2772"/>
              <a:t>Konzentration auf Aspekte</a:t>
            </a:r>
            <a:endParaRPr sz="2772"/>
          </a:p>
          <a:p>
            <a:pPr lvl="1" marL="792098" indent="-339470" defTabSz="905255">
              <a:buChar char="•"/>
              <a:defRPr sz="1800"/>
            </a:pPr>
            <a:r>
              <a:rPr sz="2772"/>
              <a:t>Single Sign On</a:t>
            </a:r>
            <a:endParaRPr sz="2772"/>
          </a:p>
          <a:p>
            <a:pPr lvl="1" marL="792098" indent="-339470" defTabSz="905255">
              <a:buChar char="•"/>
              <a:defRPr sz="1800"/>
            </a:pPr>
            <a:r>
              <a:rPr sz="2772"/>
              <a:t>Redesign Webseite</a:t>
            </a:r>
            <a:endParaRPr sz="2772"/>
          </a:p>
          <a:p>
            <a:pPr lvl="1" marL="792098" indent="-339470" defTabSz="905255">
              <a:buChar char="•"/>
              <a:defRPr sz="1800"/>
            </a:pPr>
            <a:r>
              <a:rPr sz="2772"/>
              <a:t>Dokumentenmanagement mit Alfresco</a:t>
            </a:r>
            <a:endParaRPr sz="2772"/>
          </a:p>
          <a:p>
            <a:pPr lvl="1" marL="792098" indent="-339470" defTabSz="905255">
              <a:buChar char="•"/>
              <a:defRPr sz="1800"/>
            </a:pPr>
            <a:endParaRPr sz="2772"/>
          </a:p>
          <a:p>
            <a:pPr lvl="0" marL="339470" indent="-339470" defTabSz="905255">
              <a:defRPr sz="1800"/>
            </a:pPr>
            <a:r>
              <a:rPr sz="2772"/>
              <a:t>Kosten Alfresco: ca. 210.000 EUR über vier Jahre</a:t>
            </a:r>
            <a:endParaRPr sz="2772"/>
          </a:p>
          <a:p>
            <a:pPr lvl="0" marL="339470" indent="-339470" defTabSz="905255">
              <a:defRPr sz="1800"/>
            </a:pPr>
            <a:r>
              <a:rPr sz="2772"/>
              <a:t>Kosten Webseite / Facebook: schwankend</a:t>
            </a:r>
          </a:p>
        </p:txBody>
      </p:sp>
      <p:sp>
        <p:nvSpPr>
          <p:cNvPr id="925" name="Shape 925"/>
          <p:cNvSpPr/>
          <p:nvPr/>
        </p:nvSpPr>
        <p:spPr>
          <a:xfrm>
            <a:off x="10578" y="6523541"/>
            <a:ext cx="132106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12.06.2015</a:t>
            </a:r>
          </a:p>
        </p:txBody>
      </p:sp>
      <p:sp>
        <p:nvSpPr>
          <p:cNvPr id="926" name="Shape 926"/>
          <p:cNvSpPr/>
          <p:nvPr>
            <p:ph type="sldNum" sz="quarter" idx="2"/>
          </p:nvPr>
        </p:nvSpPr>
        <p:spPr>
          <a:xfrm>
            <a:off x="8172399" y="6523541"/>
            <a:ext cx="971601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A5B592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A5B592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A5B592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A5B592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